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8" r:id="rId11"/>
    <p:sldId id="269" r:id="rId12"/>
    <p:sldId id="271" r:id="rId13"/>
    <p:sldId id="270" r:id="rId14"/>
    <p:sldId id="265" r:id="rId15"/>
  </p:sldIdLst>
  <p:sldSz cx="14630400" cy="8229600"/>
  <p:notesSz cx="8229600" cy="14630400"/>
  <p:embeddedFontLst>
    <p:embeddedFont>
      <p:font typeface="Amasis MT Pro Black" panose="02040A04050005020304" pitchFamily="18" charset="0"/>
      <p:bold r:id="rId17"/>
      <p:boldItalic r:id="rId18"/>
    </p:embeddedFont>
    <p:embeddedFont>
      <p:font typeface="Bernard MT Condensed" panose="02050806060905020404" pitchFamily="18" charset="0"/>
      <p:regular r:id="rId19"/>
    </p:embeddedFont>
    <p:embeddedFont>
      <p:font typeface="Gelasio" panose="020B0604020202020204" charset="0"/>
      <p:regular r:id="rId20"/>
    </p:embeddedFont>
    <p:embeddedFont>
      <p:font typeface="Gelasio Semi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83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IN"/>
          </a:p>
        </p:txBody>
      </p:sp>
      <p:sp>
        <p:nvSpPr>
          <p:cNvPr id="3" name="Shape 1"/>
          <p:cNvSpPr/>
          <p:nvPr/>
        </p:nvSpPr>
        <p:spPr>
          <a:xfrm>
            <a:off x="0" y="0"/>
            <a:ext cx="14630400" cy="8229600"/>
          </a:xfrm>
          <a:prstGeom prst="rect">
            <a:avLst/>
          </a:prstGeom>
          <a:solidFill>
            <a:srgbClr val="F9F6F0"/>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56415" y="36695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Hospitality Analytics Project</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project, focuses on developing hospitality business insights using dashboards created in Excel, Power BI, and Tableau. The goal is to analyze revenue, occupancy, bookings, and customer behavior to support business development and revenue growth.</a:t>
            </a:r>
            <a:endParaRPr lang="en-US" sz="1750" dirty="0"/>
          </a:p>
        </p:txBody>
      </p:sp>
      <p:sp>
        <p:nvSpPr>
          <p:cNvPr id="6" name="TextBox 5">
            <a:extLst>
              <a:ext uri="{FF2B5EF4-FFF2-40B4-BE49-F238E27FC236}">
                <a16:creationId xmlns:a16="http://schemas.microsoft.com/office/drawing/2014/main" id="{241B2C9D-3BB5-0F7D-D6A8-935D8862F755}"/>
              </a:ext>
            </a:extLst>
          </p:cNvPr>
          <p:cNvSpPr txBox="1"/>
          <p:nvPr/>
        </p:nvSpPr>
        <p:spPr>
          <a:xfrm>
            <a:off x="6556415" y="2083475"/>
            <a:ext cx="7315200" cy="2031325"/>
          </a:xfrm>
          <a:prstGeom prst="rect">
            <a:avLst/>
          </a:prstGeom>
          <a:noFill/>
        </p:spPr>
        <p:txBody>
          <a:bodyPr wrap="square">
            <a:spAutoFit/>
          </a:bodyPr>
          <a:lstStyle/>
          <a:p>
            <a:r>
              <a:rPr lang="en-US" dirty="0">
                <a:latin typeface="Bernard MT Condensed" panose="02050806060905020404" pitchFamily="18" charset="0"/>
              </a:rPr>
              <a:t>Group No I : 1. Puja Rathod</a:t>
            </a:r>
          </a:p>
          <a:p>
            <a:r>
              <a:rPr lang="en-US" dirty="0">
                <a:latin typeface="Bernard MT Condensed" panose="02050806060905020404" pitchFamily="18" charset="0"/>
              </a:rPr>
              <a:t>                    2. H Nusrath</a:t>
            </a:r>
          </a:p>
          <a:p>
            <a:r>
              <a:rPr lang="en-US" dirty="0">
                <a:latin typeface="Bernard MT Condensed" panose="02050806060905020404" pitchFamily="18" charset="0"/>
              </a:rPr>
              <a:t>                    3. MD Faisal</a:t>
            </a:r>
          </a:p>
          <a:p>
            <a:r>
              <a:rPr lang="en-US" dirty="0">
                <a:latin typeface="Bernard MT Condensed" panose="02050806060905020404" pitchFamily="18" charset="0"/>
              </a:rPr>
              <a:t>                    4. Shivam Rajput</a:t>
            </a:r>
          </a:p>
          <a:p>
            <a:r>
              <a:rPr lang="en-US" dirty="0">
                <a:latin typeface="Bernard MT Condensed" panose="02050806060905020404" pitchFamily="18" charset="0"/>
              </a:rPr>
              <a:t>                    5. Nitta Archana</a:t>
            </a:r>
          </a:p>
          <a:p>
            <a:r>
              <a:rPr lang="en-US" dirty="0">
                <a:latin typeface="Bernard MT Condensed" panose="02050806060905020404" pitchFamily="18" charset="0"/>
              </a:rPr>
              <a:t>                    6. Aditya Karale</a:t>
            </a:r>
          </a:p>
          <a:p>
            <a:r>
              <a:rPr lang="en-US" dirty="0">
                <a:latin typeface="Bernard MT Condensed" panose="02050806060905020404" pitchFamily="18" charset="0"/>
              </a:rPr>
              <a:t>                    </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66CCA-6F20-014E-F88F-D53DC83C668F}"/>
              </a:ext>
            </a:extLst>
          </p:cNvPr>
          <p:cNvPicPr>
            <a:picLocks noChangeAspect="1"/>
          </p:cNvPicPr>
          <p:nvPr/>
        </p:nvPicPr>
        <p:blipFill>
          <a:blip r:embed="rId2"/>
          <a:stretch>
            <a:fillRect/>
          </a:stretch>
        </p:blipFill>
        <p:spPr>
          <a:xfrm>
            <a:off x="342900" y="304800"/>
            <a:ext cx="13944599" cy="7172325"/>
          </a:xfrm>
          <a:prstGeom prst="rect">
            <a:avLst/>
          </a:prstGeom>
        </p:spPr>
      </p:pic>
    </p:spTree>
    <p:extLst>
      <p:ext uri="{BB962C8B-B14F-4D97-AF65-F5344CB8AC3E}">
        <p14:creationId xmlns:p14="http://schemas.microsoft.com/office/powerpoint/2010/main" val="72452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C3E04-E7A7-F234-8A8C-29FE117407FE}"/>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42618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5843D-3EC3-5F09-A800-49B78A354BC2}"/>
              </a:ext>
            </a:extLst>
          </p:cNvPr>
          <p:cNvPicPr>
            <a:picLocks noChangeAspect="1"/>
          </p:cNvPicPr>
          <p:nvPr/>
        </p:nvPicPr>
        <p:blipFill>
          <a:blip r:embed="rId2"/>
          <a:stretch>
            <a:fillRect/>
          </a:stretch>
        </p:blipFill>
        <p:spPr>
          <a:xfrm>
            <a:off x="666750" y="375046"/>
            <a:ext cx="13554075" cy="7624167"/>
          </a:xfrm>
          <a:prstGeom prst="rect">
            <a:avLst/>
          </a:prstGeom>
        </p:spPr>
      </p:pic>
    </p:spTree>
    <p:extLst>
      <p:ext uri="{BB962C8B-B14F-4D97-AF65-F5344CB8AC3E}">
        <p14:creationId xmlns:p14="http://schemas.microsoft.com/office/powerpoint/2010/main" val="62709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785AC-21B3-6BDB-1A4C-CFD88CAF76CF}"/>
              </a:ext>
            </a:extLst>
          </p:cNvPr>
          <p:cNvSpPr txBox="1"/>
          <p:nvPr/>
        </p:nvSpPr>
        <p:spPr>
          <a:xfrm>
            <a:off x="6543675" y="1234559"/>
            <a:ext cx="7315200" cy="584775"/>
          </a:xfrm>
          <a:prstGeom prst="rect">
            <a:avLst/>
          </a:prstGeom>
          <a:noFill/>
        </p:spPr>
        <p:txBody>
          <a:bodyPr wrap="square">
            <a:spAutoFit/>
          </a:bodyPr>
          <a:lstStyle/>
          <a:p>
            <a:r>
              <a:rPr lang="en-IN" sz="3200" b="1" u="sng" dirty="0">
                <a:latin typeface="Amasis MT Pro Black" panose="020F0502020204030204" pitchFamily="18" charset="0"/>
              </a:rPr>
              <a:t>AGENDA</a:t>
            </a:r>
          </a:p>
        </p:txBody>
      </p:sp>
      <p:sp>
        <p:nvSpPr>
          <p:cNvPr id="5" name="TextBox 4">
            <a:extLst>
              <a:ext uri="{FF2B5EF4-FFF2-40B4-BE49-F238E27FC236}">
                <a16:creationId xmlns:a16="http://schemas.microsoft.com/office/drawing/2014/main" id="{223296FB-0F3D-7B17-9A75-632027B7EAC1}"/>
              </a:ext>
            </a:extLst>
          </p:cNvPr>
          <p:cNvSpPr txBox="1"/>
          <p:nvPr/>
        </p:nvSpPr>
        <p:spPr>
          <a:xfrm>
            <a:off x="4029075" y="2480786"/>
            <a:ext cx="8801100" cy="3046988"/>
          </a:xfrm>
          <a:prstGeom prst="rect">
            <a:avLst/>
          </a:prstGeom>
          <a:noFill/>
        </p:spPr>
        <p:txBody>
          <a:bodyPr wrap="square">
            <a:spAutoFit/>
          </a:bodyPr>
          <a:lstStyle/>
          <a:p>
            <a:r>
              <a:rPr lang="en-IN" sz="3200" b="1" dirty="0"/>
              <a:t>Project progress:</a:t>
            </a:r>
            <a:r>
              <a:rPr lang="en-IN" sz="3200" dirty="0"/>
              <a:t> All dashboards completed successfully</a:t>
            </a:r>
          </a:p>
          <a:p>
            <a:r>
              <a:rPr lang="en-IN" sz="3200" b="1" dirty="0"/>
              <a:t>Team updates:</a:t>
            </a:r>
            <a:r>
              <a:rPr lang="en-IN" sz="3200" dirty="0"/>
              <a:t> Excel, Power BI, Tableau modules</a:t>
            </a:r>
          </a:p>
          <a:p>
            <a:r>
              <a:rPr lang="en-IN" sz="3200" b="1" dirty="0"/>
              <a:t>Challenges:</a:t>
            </a:r>
            <a:r>
              <a:rPr lang="en-IN" sz="3200" dirty="0"/>
              <a:t> Data cleaning, KPI alignment</a:t>
            </a:r>
          </a:p>
          <a:p>
            <a:r>
              <a:rPr lang="en-IN" sz="3200" b="1" dirty="0"/>
              <a:t>Solutions:</a:t>
            </a:r>
            <a:r>
              <a:rPr lang="en-IN" sz="3200" dirty="0"/>
              <a:t> Standardized KPIs, structured data model</a:t>
            </a:r>
          </a:p>
          <a:p>
            <a:r>
              <a:rPr lang="en-IN" sz="3200" b="1" dirty="0"/>
              <a:t>Next steps:</a:t>
            </a:r>
            <a:r>
              <a:rPr lang="en-IN" sz="3200" dirty="0"/>
              <a:t> Forecasting and deeper insights</a:t>
            </a:r>
          </a:p>
        </p:txBody>
      </p:sp>
    </p:spTree>
    <p:extLst>
      <p:ext uri="{BB962C8B-B14F-4D97-AF65-F5344CB8AC3E}">
        <p14:creationId xmlns:p14="http://schemas.microsoft.com/office/powerpoint/2010/main" val="179732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72565"/>
            <a:ext cx="5453658"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Conclusion &amp; Next Steps</a:t>
            </a:r>
            <a:endParaRPr lang="en-US" sz="3550" dirty="0"/>
          </a:p>
        </p:txBody>
      </p:sp>
      <p:sp>
        <p:nvSpPr>
          <p:cNvPr id="4" name="Text 1"/>
          <p:cNvSpPr/>
          <p:nvPr/>
        </p:nvSpPr>
        <p:spPr>
          <a:xfrm>
            <a:off x="793790" y="237970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project demonstrates how Power BI, Tableau, and Excel dashboards can convert data into actionable business insights.</a:t>
            </a:r>
            <a:endParaRPr lang="en-US" sz="1750" dirty="0"/>
          </a:p>
        </p:txBody>
      </p:sp>
      <p:sp>
        <p:nvSpPr>
          <p:cNvPr id="5" name="Text 2"/>
          <p:cNvSpPr/>
          <p:nvPr/>
        </p:nvSpPr>
        <p:spPr>
          <a:xfrm>
            <a:off x="1133951" y="3615809"/>
            <a:ext cx="7216259" cy="217741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Hospitality Analytics dashboard provides a powerful, data-driven foundation for strategic decision-making. By leveraging KPI insights, understanding demand patterns, and acting on identified opportunities, the business can significantly improve revenue performance, optimize occupancy, and strengthen its competitive position. Continuous monitoring and advanced analytics will be key to sustained growth.</a:t>
            </a:r>
            <a:endParaRPr lang="en-US" sz="1750" dirty="0"/>
          </a:p>
        </p:txBody>
      </p:sp>
      <p:sp>
        <p:nvSpPr>
          <p:cNvPr id="6" name="Shape 3"/>
          <p:cNvSpPr/>
          <p:nvPr/>
        </p:nvSpPr>
        <p:spPr>
          <a:xfrm>
            <a:off x="793790" y="3360658"/>
            <a:ext cx="30480" cy="2687717"/>
          </a:xfrm>
          <a:prstGeom prst="rect">
            <a:avLst/>
          </a:prstGeom>
          <a:solidFill>
            <a:srgbClr val="D3C5B6"/>
          </a:solidFill>
          <a:ln/>
        </p:spPr>
        <p:txBody>
          <a:bodyPr/>
          <a:lstStyle/>
          <a:p>
            <a:endParaRPr lang="en-IN"/>
          </a:p>
        </p:txBody>
      </p:sp>
      <p:sp>
        <p:nvSpPr>
          <p:cNvPr id="7" name="Text 4"/>
          <p:cNvSpPr/>
          <p:nvPr/>
        </p:nvSpPr>
        <p:spPr>
          <a:xfrm>
            <a:off x="793790" y="6303526"/>
            <a:ext cx="7556421" cy="453509"/>
          </a:xfrm>
          <a:prstGeom prst="rect">
            <a:avLst/>
          </a:prstGeom>
          <a:noFill/>
          <a:ln/>
        </p:spPr>
        <p:txBody>
          <a:bodyPr wrap="none" lIns="0" tIns="0" rIns="0" bIns="0" rtlCol="0" anchor="t"/>
          <a:lstStyle/>
          <a:p>
            <a:pPr marL="0" indent="0" algn="l">
              <a:lnSpc>
                <a:spcPts val="3550"/>
              </a:lnSpc>
              <a:buNone/>
            </a:pPr>
            <a:r>
              <a:rPr lang="en-US" sz="3200" b="1" dirty="0">
                <a:solidFill>
                  <a:schemeClr val="accent5">
                    <a:lumMod val="50000"/>
                  </a:schemeClr>
                </a:solidFill>
                <a:latin typeface="Gelasio" pitchFamily="34" charset="0"/>
                <a:ea typeface="Gelasio" pitchFamily="34" charset="-122"/>
                <a:cs typeface="Gelasio" pitchFamily="34" charset="-120"/>
              </a:rPr>
              <a:t>Thank You</a:t>
            </a:r>
            <a:endParaRPr lang="en-US" sz="3200" b="1" dirty="0">
              <a:solidFill>
                <a:schemeClr val="accent5">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4616" y="857369"/>
            <a:ext cx="7196733" cy="524708"/>
          </a:xfrm>
          <a:prstGeom prst="rect">
            <a:avLst/>
          </a:prstGeom>
          <a:noFill/>
          <a:ln/>
        </p:spPr>
        <p:txBody>
          <a:bodyPr wrap="none" lIns="0" tIns="0" rIns="0" bIns="0" rtlCol="0" anchor="t"/>
          <a:lstStyle/>
          <a:p>
            <a:pPr marL="0" indent="0" algn="l">
              <a:lnSpc>
                <a:spcPts val="4100"/>
              </a:lnSpc>
              <a:buNone/>
            </a:pPr>
            <a:r>
              <a:rPr lang="en-US" sz="3300" dirty="0">
                <a:solidFill>
                  <a:srgbClr val="484237"/>
                </a:solidFill>
                <a:latin typeface="Gelasio Semi Bold" pitchFamily="34" charset="0"/>
                <a:ea typeface="Gelasio Semi Bold" pitchFamily="34" charset="-122"/>
                <a:cs typeface="Gelasio Semi Bold" pitchFamily="34" charset="-120"/>
              </a:rPr>
              <a:t>Introduction &amp; Problem Statement</a:t>
            </a:r>
            <a:endParaRPr lang="en-US" sz="3300" dirty="0"/>
          </a:p>
        </p:txBody>
      </p:sp>
      <p:sp>
        <p:nvSpPr>
          <p:cNvPr id="4" name="Shape 1"/>
          <p:cNvSpPr/>
          <p:nvPr/>
        </p:nvSpPr>
        <p:spPr>
          <a:xfrm>
            <a:off x="734616" y="1696879"/>
            <a:ext cx="7674769" cy="1590913"/>
          </a:xfrm>
          <a:prstGeom prst="roundRect">
            <a:avLst>
              <a:gd name="adj" fmla="val 6897"/>
            </a:avLst>
          </a:prstGeom>
          <a:solidFill>
            <a:srgbClr val="F9F6F0"/>
          </a:solidFill>
          <a:ln w="22860">
            <a:solidFill>
              <a:srgbClr val="D4CEC3"/>
            </a:solidFill>
            <a:prstDash val="solid"/>
          </a:ln>
        </p:spPr>
        <p:txBody>
          <a:bodyPr/>
          <a:lstStyle/>
          <a:p>
            <a:endParaRPr lang="en-IN"/>
          </a:p>
        </p:txBody>
      </p:sp>
      <p:sp>
        <p:nvSpPr>
          <p:cNvPr id="5" name="Shape 2"/>
          <p:cNvSpPr/>
          <p:nvPr/>
        </p:nvSpPr>
        <p:spPr>
          <a:xfrm>
            <a:off x="711756" y="1696879"/>
            <a:ext cx="91440" cy="1590913"/>
          </a:xfrm>
          <a:prstGeom prst="roundRect">
            <a:avLst>
              <a:gd name="adj" fmla="val 34435"/>
            </a:avLst>
          </a:prstGeom>
          <a:solidFill>
            <a:srgbClr val="D3C5B6"/>
          </a:solidFill>
          <a:ln/>
        </p:spPr>
        <p:txBody>
          <a:bodyPr/>
          <a:lstStyle/>
          <a:p>
            <a:endParaRPr lang="en-IN"/>
          </a:p>
        </p:txBody>
      </p:sp>
      <p:sp>
        <p:nvSpPr>
          <p:cNvPr id="6" name="Text 3"/>
          <p:cNvSpPr/>
          <p:nvPr/>
        </p:nvSpPr>
        <p:spPr>
          <a:xfrm>
            <a:off x="1035963" y="1929646"/>
            <a:ext cx="2623899" cy="328017"/>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Project Goal</a:t>
            </a:r>
            <a:endParaRPr lang="en-US" sz="2050" dirty="0"/>
          </a:p>
        </p:txBody>
      </p:sp>
      <p:sp>
        <p:nvSpPr>
          <p:cNvPr id="7" name="Text 4"/>
          <p:cNvSpPr/>
          <p:nvPr/>
        </p:nvSpPr>
        <p:spPr>
          <a:xfrm>
            <a:off x="1035963" y="2383512"/>
            <a:ext cx="7140654" cy="671512"/>
          </a:xfrm>
          <a:prstGeom prst="rect">
            <a:avLst/>
          </a:prstGeom>
          <a:noFill/>
          <a:ln/>
        </p:spPr>
        <p:txBody>
          <a:bodyPr wrap="squar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Analyze revenue, occupancy, bookings, and customer behavior to drive business development and revenue growth.</a:t>
            </a:r>
            <a:endParaRPr lang="en-US" sz="1650" dirty="0"/>
          </a:p>
        </p:txBody>
      </p:sp>
      <p:sp>
        <p:nvSpPr>
          <p:cNvPr id="8" name="Shape 5"/>
          <p:cNvSpPr/>
          <p:nvPr/>
        </p:nvSpPr>
        <p:spPr>
          <a:xfrm>
            <a:off x="734616" y="3497699"/>
            <a:ext cx="7674769" cy="2073593"/>
          </a:xfrm>
          <a:prstGeom prst="roundRect">
            <a:avLst>
              <a:gd name="adj" fmla="val 5292"/>
            </a:avLst>
          </a:prstGeom>
          <a:solidFill>
            <a:srgbClr val="F9F6F0"/>
          </a:solidFill>
          <a:ln w="22860">
            <a:solidFill>
              <a:srgbClr val="D4CEC3"/>
            </a:solidFill>
            <a:prstDash val="solid"/>
          </a:ln>
        </p:spPr>
        <p:txBody>
          <a:bodyPr/>
          <a:lstStyle/>
          <a:p>
            <a:endParaRPr lang="en-IN"/>
          </a:p>
        </p:txBody>
      </p:sp>
      <p:sp>
        <p:nvSpPr>
          <p:cNvPr id="9" name="Shape 6"/>
          <p:cNvSpPr/>
          <p:nvPr/>
        </p:nvSpPr>
        <p:spPr>
          <a:xfrm>
            <a:off x="711756" y="3497699"/>
            <a:ext cx="91440" cy="2073593"/>
          </a:xfrm>
          <a:prstGeom prst="roundRect">
            <a:avLst>
              <a:gd name="adj" fmla="val 34435"/>
            </a:avLst>
          </a:prstGeom>
          <a:solidFill>
            <a:srgbClr val="D3C5B6"/>
          </a:solidFill>
          <a:ln/>
        </p:spPr>
        <p:txBody>
          <a:bodyPr/>
          <a:lstStyle/>
          <a:p>
            <a:endParaRPr lang="en-IN"/>
          </a:p>
        </p:txBody>
      </p:sp>
      <p:sp>
        <p:nvSpPr>
          <p:cNvPr id="10" name="Text 7"/>
          <p:cNvSpPr/>
          <p:nvPr/>
        </p:nvSpPr>
        <p:spPr>
          <a:xfrm>
            <a:off x="1035963" y="3730466"/>
            <a:ext cx="2623899" cy="328017"/>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Key Challenges</a:t>
            </a:r>
            <a:endParaRPr lang="en-US" sz="2050" dirty="0"/>
          </a:p>
        </p:txBody>
      </p:sp>
      <p:sp>
        <p:nvSpPr>
          <p:cNvPr id="11" name="Text 8"/>
          <p:cNvSpPr/>
          <p:nvPr/>
        </p:nvSpPr>
        <p:spPr>
          <a:xfrm>
            <a:off x="1035963" y="4184332"/>
            <a:ext cx="714065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746558"/>
                </a:solidFill>
                <a:latin typeface="Gelasio" pitchFamily="34" charset="0"/>
                <a:ea typeface="Gelasio" pitchFamily="34" charset="-122"/>
                <a:cs typeface="Gelasio" pitchFamily="34" charset="-120"/>
              </a:rPr>
              <a:t>Revenue fluctuations &amp; low occupancy</a:t>
            </a:r>
            <a:endParaRPr lang="en-US" sz="1650" dirty="0"/>
          </a:p>
        </p:txBody>
      </p:sp>
      <p:sp>
        <p:nvSpPr>
          <p:cNvPr id="12" name="Text 9"/>
          <p:cNvSpPr/>
          <p:nvPr/>
        </p:nvSpPr>
        <p:spPr>
          <a:xfrm>
            <a:off x="1035963" y="4593550"/>
            <a:ext cx="714065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746558"/>
                </a:solidFill>
                <a:latin typeface="Gelasio" pitchFamily="34" charset="0"/>
                <a:ea typeface="Gelasio" pitchFamily="34" charset="-122"/>
                <a:cs typeface="Gelasio" pitchFamily="34" charset="-120"/>
              </a:rPr>
              <a:t>High cancellation &amp; no-show rates</a:t>
            </a:r>
            <a:endParaRPr lang="en-US" sz="1650" dirty="0"/>
          </a:p>
        </p:txBody>
      </p:sp>
      <p:sp>
        <p:nvSpPr>
          <p:cNvPr id="13" name="Text 10"/>
          <p:cNvSpPr/>
          <p:nvPr/>
        </p:nvSpPr>
        <p:spPr>
          <a:xfrm>
            <a:off x="1035963" y="5002768"/>
            <a:ext cx="714065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746558"/>
                </a:solidFill>
                <a:latin typeface="Gelasio" pitchFamily="34" charset="0"/>
                <a:ea typeface="Gelasio" pitchFamily="34" charset="-122"/>
                <a:cs typeface="Gelasio" pitchFamily="34" charset="-120"/>
              </a:rPr>
              <a:t>Difficulty identifying top performers</a:t>
            </a:r>
            <a:endParaRPr lang="en-US" sz="1650" dirty="0"/>
          </a:p>
        </p:txBody>
      </p:sp>
      <p:sp>
        <p:nvSpPr>
          <p:cNvPr id="14" name="Shape 11"/>
          <p:cNvSpPr/>
          <p:nvPr/>
        </p:nvSpPr>
        <p:spPr>
          <a:xfrm>
            <a:off x="734616" y="5781199"/>
            <a:ext cx="7674769" cy="1590913"/>
          </a:xfrm>
          <a:prstGeom prst="roundRect">
            <a:avLst>
              <a:gd name="adj" fmla="val 6897"/>
            </a:avLst>
          </a:prstGeom>
          <a:solidFill>
            <a:srgbClr val="F9F6F0"/>
          </a:solidFill>
          <a:ln w="22860">
            <a:solidFill>
              <a:srgbClr val="D4CEC3"/>
            </a:solidFill>
            <a:prstDash val="solid"/>
          </a:ln>
        </p:spPr>
        <p:txBody>
          <a:bodyPr/>
          <a:lstStyle/>
          <a:p>
            <a:endParaRPr lang="en-IN"/>
          </a:p>
        </p:txBody>
      </p:sp>
      <p:sp>
        <p:nvSpPr>
          <p:cNvPr id="15" name="Shape 12"/>
          <p:cNvSpPr/>
          <p:nvPr/>
        </p:nvSpPr>
        <p:spPr>
          <a:xfrm>
            <a:off x="711756" y="5781199"/>
            <a:ext cx="91440" cy="1590913"/>
          </a:xfrm>
          <a:prstGeom prst="roundRect">
            <a:avLst>
              <a:gd name="adj" fmla="val 34435"/>
            </a:avLst>
          </a:prstGeom>
          <a:solidFill>
            <a:srgbClr val="D3C5B6"/>
          </a:solidFill>
          <a:ln/>
        </p:spPr>
        <p:txBody>
          <a:bodyPr/>
          <a:lstStyle/>
          <a:p>
            <a:endParaRPr lang="en-IN"/>
          </a:p>
        </p:txBody>
      </p:sp>
      <p:sp>
        <p:nvSpPr>
          <p:cNvPr id="16" name="Text 13"/>
          <p:cNvSpPr/>
          <p:nvPr/>
        </p:nvSpPr>
        <p:spPr>
          <a:xfrm>
            <a:off x="1035963" y="6013966"/>
            <a:ext cx="2673548" cy="328017"/>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Management Impact</a:t>
            </a:r>
            <a:endParaRPr lang="en-US" sz="2050" dirty="0"/>
          </a:p>
        </p:txBody>
      </p:sp>
      <p:sp>
        <p:nvSpPr>
          <p:cNvPr id="17" name="Text 14"/>
          <p:cNvSpPr/>
          <p:nvPr/>
        </p:nvSpPr>
        <p:spPr>
          <a:xfrm>
            <a:off x="1035963" y="6467832"/>
            <a:ext cx="7140654" cy="671512"/>
          </a:xfrm>
          <a:prstGeom prst="rect">
            <a:avLst/>
          </a:prstGeom>
          <a:noFill/>
          <a:ln/>
        </p:spPr>
        <p:txBody>
          <a:bodyPr wrap="squar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These challenges hinder data-driven decision-making for hospitality businesses.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08961"/>
            <a:ext cx="6793349"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Dataset Overview &amp; Objectives</a:t>
            </a:r>
            <a:endParaRPr lang="en-US" sz="3550" dirty="0"/>
          </a:p>
        </p:txBody>
      </p:sp>
      <p:sp>
        <p:nvSpPr>
          <p:cNvPr id="4" name="Text 1"/>
          <p:cNvSpPr/>
          <p:nvPr/>
        </p:nvSpPr>
        <p:spPr>
          <a:xfrm>
            <a:off x="6280190" y="2342912"/>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Dataset Details</a:t>
            </a:r>
            <a:endParaRPr lang="en-US" sz="2650" dirty="0"/>
          </a:p>
        </p:txBody>
      </p:sp>
      <p:sp>
        <p:nvSpPr>
          <p:cNvPr id="5" name="Text 2"/>
          <p:cNvSpPr/>
          <p:nvPr/>
        </p:nvSpPr>
        <p:spPr>
          <a:xfrm>
            <a:off x="6280190" y="2995017"/>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Booking details &amp; dates</a:t>
            </a:r>
            <a:endParaRPr lang="en-US" sz="1750" dirty="0"/>
          </a:p>
        </p:txBody>
      </p:sp>
      <p:sp>
        <p:nvSpPr>
          <p:cNvPr id="6" name="Text 3"/>
          <p:cNvSpPr/>
          <p:nvPr/>
        </p:nvSpPr>
        <p:spPr>
          <a:xfrm>
            <a:off x="6280190" y="3437215"/>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Revenue realized per booking</a:t>
            </a:r>
            <a:endParaRPr lang="en-US" sz="1750" dirty="0"/>
          </a:p>
        </p:txBody>
      </p:sp>
      <p:sp>
        <p:nvSpPr>
          <p:cNvPr id="7" name="Text 4"/>
          <p:cNvSpPr/>
          <p:nvPr/>
        </p:nvSpPr>
        <p:spPr>
          <a:xfrm>
            <a:off x="6280190" y="3879413"/>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Room class &amp; category</a:t>
            </a:r>
            <a:endParaRPr lang="en-US" sz="1750" dirty="0"/>
          </a:p>
        </p:txBody>
      </p:sp>
      <p:sp>
        <p:nvSpPr>
          <p:cNvPr id="8" name="Text 5"/>
          <p:cNvSpPr/>
          <p:nvPr/>
        </p:nvSpPr>
        <p:spPr>
          <a:xfrm>
            <a:off x="6280190" y="4321612"/>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Booking status (Checked-out, Cancelled, No-show)</a:t>
            </a:r>
            <a:endParaRPr lang="en-US" sz="1750" dirty="0"/>
          </a:p>
        </p:txBody>
      </p:sp>
      <p:sp>
        <p:nvSpPr>
          <p:cNvPr id="9" name="Text 6"/>
          <p:cNvSpPr/>
          <p:nvPr/>
        </p:nvSpPr>
        <p:spPr>
          <a:xfrm>
            <a:off x="6280190" y="5126712"/>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City &amp; hotel information</a:t>
            </a:r>
            <a:endParaRPr lang="en-US" sz="1750" dirty="0"/>
          </a:p>
        </p:txBody>
      </p:sp>
      <p:sp>
        <p:nvSpPr>
          <p:cNvPr id="10" name="Text 7"/>
          <p:cNvSpPr/>
          <p:nvPr/>
        </p:nvSpPr>
        <p:spPr>
          <a:xfrm>
            <a:off x="6280190" y="5693688"/>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data enables trend, performance, and behavioral analysis.</a:t>
            </a:r>
            <a:endParaRPr lang="en-US" sz="1750" dirty="0"/>
          </a:p>
        </p:txBody>
      </p:sp>
      <p:sp>
        <p:nvSpPr>
          <p:cNvPr id="11" name="Text 8"/>
          <p:cNvSpPr/>
          <p:nvPr/>
        </p:nvSpPr>
        <p:spPr>
          <a:xfrm>
            <a:off x="10342721" y="2342912"/>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Key Objectives</a:t>
            </a:r>
            <a:endParaRPr lang="en-US" sz="2650" dirty="0"/>
          </a:p>
        </p:txBody>
      </p:sp>
      <p:sp>
        <p:nvSpPr>
          <p:cNvPr id="12" name="Text 9"/>
          <p:cNvSpPr/>
          <p:nvPr/>
        </p:nvSpPr>
        <p:spPr>
          <a:xfrm>
            <a:off x="10342721" y="299501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Track overall revenue &amp; bookings</a:t>
            </a:r>
            <a:endParaRPr lang="en-US" sz="1750" dirty="0"/>
          </a:p>
        </p:txBody>
      </p:sp>
      <p:sp>
        <p:nvSpPr>
          <p:cNvPr id="13" name="Text 10"/>
          <p:cNvSpPr/>
          <p:nvPr/>
        </p:nvSpPr>
        <p:spPr>
          <a:xfrm>
            <a:off x="10342721" y="380011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Analyze occupancy &amp; capacity utilization</a:t>
            </a:r>
            <a:endParaRPr lang="en-US" sz="1750" dirty="0"/>
          </a:p>
        </p:txBody>
      </p:sp>
      <p:sp>
        <p:nvSpPr>
          <p:cNvPr id="14" name="Text 11"/>
          <p:cNvSpPr/>
          <p:nvPr/>
        </p:nvSpPr>
        <p:spPr>
          <a:xfrm>
            <a:off x="10342721" y="460521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Identify weekday vs. weekend performance</a:t>
            </a:r>
            <a:endParaRPr lang="en-US" sz="1750" dirty="0"/>
          </a:p>
        </p:txBody>
      </p:sp>
      <p:sp>
        <p:nvSpPr>
          <p:cNvPr id="15" name="Text 12"/>
          <p:cNvSpPr/>
          <p:nvPr/>
        </p:nvSpPr>
        <p:spPr>
          <a:xfrm>
            <a:off x="10342721" y="541031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Evaluate city, hotel, &amp; room-class contribution</a:t>
            </a:r>
            <a:endParaRPr lang="en-US" sz="1750" dirty="0"/>
          </a:p>
        </p:txBody>
      </p:sp>
      <p:sp>
        <p:nvSpPr>
          <p:cNvPr id="16" name="Text 13"/>
          <p:cNvSpPr/>
          <p:nvPr/>
        </p:nvSpPr>
        <p:spPr>
          <a:xfrm>
            <a:off x="10342721" y="621542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Support business development strategies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994303" y="375999"/>
            <a:ext cx="2732484" cy="341471"/>
          </a:xfrm>
          <a:prstGeom prst="rect">
            <a:avLst/>
          </a:prstGeom>
          <a:noFill/>
          <a:ln/>
        </p:spPr>
        <p:txBody>
          <a:bodyPr wrap="none" lIns="0" tIns="0" rIns="0" bIns="0" rtlCol="0" anchor="t"/>
          <a:lstStyle/>
          <a:p>
            <a:pPr marL="0" indent="0" algn="l">
              <a:lnSpc>
                <a:spcPts val="2650"/>
              </a:lnSpc>
              <a:buNone/>
            </a:pPr>
            <a:r>
              <a:rPr lang="en-US" sz="2150" dirty="0">
                <a:solidFill>
                  <a:srgbClr val="484237"/>
                </a:solidFill>
                <a:latin typeface="Gelasio Semi Bold" pitchFamily="34" charset="0"/>
                <a:ea typeface="Gelasio Semi Bold" pitchFamily="34" charset="-122"/>
                <a:cs typeface="Gelasio Semi Bold" pitchFamily="34" charset="-120"/>
              </a:rPr>
              <a:t>Tools &amp; KPIs</a:t>
            </a:r>
            <a:endParaRPr lang="en-US" sz="2150" dirty="0"/>
          </a:p>
        </p:txBody>
      </p:sp>
      <p:sp>
        <p:nvSpPr>
          <p:cNvPr id="3" name="Shape 1"/>
          <p:cNvSpPr/>
          <p:nvPr/>
        </p:nvSpPr>
        <p:spPr>
          <a:xfrm>
            <a:off x="2994303" y="990719"/>
            <a:ext cx="2789515" cy="1551980"/>
          </a:xfrm>
          <a:prstGeom prst="roundRect">
            <a:avLst>
              <a:gd name="adj" fmla="val 1321"/>
            </a:avLst>
          </a:prstGeom>
          <a:solidFill>
            <a:srgbClr val="EEE8DD"/>
          </a:solidFill>
          <a:ln/>
        </p:spPr>
        <p:txBody>
          <a:bodyPr/>
          <a:lstStyle/>
          <a:p>
            <a:endParaRPr lang="en-IN"/>
          </a:p>
        </p:txBody>
      </p:sp>
      <p:sp>
        <p:nvSpPr>
          <p:cNvPr id="4" name="Shape 2"/>
          <p:cNvSpPr/>
          <p:nvPr/>
        </p:nvSpPr>
        <p:spPr>
          <a:xfrm>
            <a:off x="3130868" y="1127284"/>
            <a:ext cx="409813" cy="409813"/>
          </a:xfrm>
          <a:prstGeom prst="roundRect">
            <a:avLst>
              <a:gd name="adj" fmla="val 22310384"/>
            </a:avLst>
          </a:prstGeom>
          <a:solidFill>
            <a:srgbClr val="D3C5B6"/>
          </a:solidFill>
          <a:ln/>
        </p:spPr>
        <p:txBody>
          <a:bodyPr/>
          <a:lstStyle/>
          <a:p>
            <a:endParaRPr lang="en-IN"/>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3501" y="1239917"/>
            <a:ext cx="184428" cy="184428"/>
          </a:xfrm>
          <a:prstGeom prst="rect">
            <a:avLst/>
          </a:prstGeom>
        </p:spPr>
      </p:pic>
      <p:sp>
        <p:nvSpPr>
          <p:cNvPr id="6" name="Text 3"/>
          <p:cNvSpPr/>
          <p:nvPr/>
        </p:nvSpPr>
        <p:spPr>
          <a:xfrm>
            <a:off x="3130868" y="1673662"/>
            <a:ext cx="1707833" cy="213360"/>
          </a:xfrm>
          <a:prstGeom prst="rect">
            <a:avLst/>
          </a:prstGeom>
          <a:noFill/>
          <a:ln/>
        </p:spPr>
        <p:txBody>
          <a:bodyPr wrap="none" lIns="0" tIns="0" rIns="0" bIns="0" rtlCol="0" anchor="t"/>
          <a:lstStyle/>
          <a:p>
            <a:pPr marL="0" indent="0" algn="l">
              <a:lnSpc>
                <a:spcPts val="1650"/>
              </a:lnSpc>
              <a:buNone/>
            </a:pPr>
            <a:r>
              <a:rPr lang="en-US" sz="1300" dirty="0">
                <a:solidFill>
                  <a:srgbClr val="746558"/>
                </a:solidFill>
                <a:latin typeface="Gelasio Semi Bold" pitchFamily="34" charset="0"/>
                <a:ea typeface="Gelasio Semi Bold" pitchFamily="34" charset="-122"/>
                <a:cs typeface="Gelasio Semi Bold" pitchFamily="34" charset="-120"/>
              </a:rPr>
              <a:t>Excel</a:t>
            </a:r>
            <a:endParaRPr lang="en-US" sz="1300" dirty="0"/>
          </a:p>
        </p:txBody>
      </p:sp>
      <p:sp>
        <p:nvSpPr>
          <p:cNvPr id="7" name="Text 4"/>
          <p:cNvSpPr/>
          <p:nvPr/>
        </p:nvSpPr>
        <p:spPr>
          <a:xfrm>
            <a:off x="3130868" y="1968937"/>
            <a:ext cx="2516386" cy="437198"/>
          </a:xfrm>
          <a:prstGeom prst="rect">
            <a:avLst/>
          </a:prstGeom>
          <a:noFill/>
          <a:ln/>
        </p:spPr>
        <p:txBody>
          <a:bodyPr wrap="square" lIns="0" tIns="0" rIns="0" bIns="0" rtlCol="0" anchor="t"/>
          <a:lstStyle/>
          <a:p>
            <a:pPr marL="0" indent="0" algn="l">
              <a:lnSpc>
                <a:spcPts val="1700"/>
              </a:lnSpc>
              <a:buNone/>
            </a:pPr>
            <a:r>
              <a:rPr lang="en-US" sz="1050" dirty="0">
                <a:solidFill>
                  <a:srgbClr val="746558"/>
                </a:solidFill>
                <a:latin typeface="Gelasio" pitchFamily="34" charset="0"/>
                <a:ea typeface="Gelasio" pitchFamily="34" charset="-122"/>
                <a:cs typeface="Gelasio" pitchFamily="34" charset="-120"/>
              </a:rPr>
              <a:t>Data cleaning, pivot tables, KPI summaries.</a:t>
            </a:r>
            <a:endParaRPr lang="en-US" sz="1050" dirty="0"/>
          </a:p>
        </p:txBody>
      </p:sp>
      <p:sp>
        <p:nvSpPr>
          <p:cNvPr id="8" name="Shape 5"/>
          <p:cNvSpPr/>
          <p:nvPr/>
        </p:nvSpPr>
        <p:spPr>
          <a:xfrm>
            <a:off x="5920383" y="990719"/>
            <a:ext cx="2789515" cy="1551980"/>
          </a:xfrm>
          <a:prstGeom prst="roundRect">
            <a:avLst>
              <a:gd name="adj" fmla="val 1321"/>
            </a:avLst>
          </a:prstGeom>
          <a:solidFill>
            <a:srgbClr val="EEE8DD"/>
          </a:solidFill>
          <a:ln/>
        </p:spPr>
        <p:txBody>
          <a:bodyPr/>
          <a:lstStyle/>
          <a:p>
            <a:endParaRPr lang="en-IN"/>
          </a:p>
        </p:txBody>
      </p:sp>
      <p:sp>
        <p:nvSpPr>
          <p:cNvPr id="9" name="Shape 6"/>
          <p:cNvSpPr/>
          <p:nvPr/>
        </p:nvSpPr>
        <p:spPr>
          <a:xfrm>
            <a:off x="6056948" y="1127284"/>
            <a:ext cx="409813" cy="409813"/>
          </a:xfrm>
          <a:prstGeom prst="roundRect">
            <a:avLst>
              <a:gd name="adj" fmla="val 22310384"/>
            </a:avLst>
          </a:prstGeom>
          <a:solidFill>
            <a:srgbClr val="D3C5B6"/>
          </a:solidFill>
          <a:ln/>
        </p:spPr>
        <p:txBody>
          <a:bodyPr/>
          <a:lstStyle/>
          <a:p>
            <a:endParaRPr lang="en-IN"/>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9581" y="1239917"/>
            <a:ext cx="184428" cy="184428"/>
          </a:xfrm>
          <a:prstGeom prst="rect">
            <a:avLst/>
          </a:prstGeom>
        </p:spPr>
      </p:pic>
      <p:sp>
        <p:nvSpPr>
          <p:cNvPr id="11" name="Text 7"/>
          <p:cNvSpPr/>
          <p:nvPr/>
        </p:nvSpPr>
        <p:spPr>
          <a:xfrm>
            <a:off x="6056948" y="1673662"/>
            <a:ext cx="1707833" cy="213360"/>
          </a:xfrm>
          <a:prstGeom prst="rect">
            <a:avLst/>
          </a:prstGeom>
          <a:noFill/>
          <a:ln/>
        </p:spPr>
        <p:txBody>
          <a:bodyPr wrap="none" lIns="0" tIns="0" rIns="0" bIns="0" rtlCol="0" anchor="t"/>
          <a:lstStyle/>
          <a:p>
            <a:pPr marL="0" indent="0" algn="l">
              <a:lnSpc>
                <a:spcPts val="1650"/>
              </a:lnSpc>
              <a:buNone/>
            </a:pPr>
            <a:r>
              <a:rPr lang="en-US" sz="1300" dirty="0">
                <a:solidFill>
                  <a:srgbClr val="746558"/>
                </a:solidFill>
                <a:latin typeface="Gelasio Semi Bold" pitchFamily="34" charset="0"/>
                <a:ea typeface="Gelasio Semi Bold" pitchFamily="34" charset="-122"/>
                <a:cs typeface="Gelasio Semi Bold" pitchFamily="34" charset="-120"/>
              </a:rPr>
              <a:t>Power BI</a:t>
            </a:r>
            <a:endParaRPr lang="en-US" sz="1300" dirty="0"/>
          </a:p>
        </p:txBody>
      </p:sp>
      <p:sp>
        <p:nvSpPr>
          <p:cNvPr id="12" name="Text 8"/>
          <p:cNvSpPr/>
          <p:nvPr/>
        </p:nvSpPr>
        <p:spPr>
          <a:xfrm>
            <a:off x="6056948" y="1968937"/>
            <a:ext cx="2516386" cy="437198"/>
          </a:xfrm>
          <a:prstGeom prst="rect">
            <a:avLst/>
          </a:prstGeom>
          <a:noFill/>
          <a:ln/>
        </p:spPr>
        <p:txBody>
          <a:bodyPr wrap="square" lIns="0" tIns="0" rIns="0" bIns="0" rtlCol="0" anchor="t"/>
          <a:lstStyle/>
          <a:p>
            <a:pPr marL="0" indent="0" algn="l">
              <a:lnSpc>
                <a:spcPts val="1700"/>
              </a:lnSpc>
              <a:buNone/>
            </a:pPr>
            <a:r>
              <a:rPr lang="en-US" sz="1050" dirty="0">
                <a:solidFill>
                  <a:srgbClr val="746558"/>
                </a:solidFill>
                <a:latin typeface="Gelasio" pitchFamily="34" charset="0"/>
                <a:ea typeface="Gelasio" pitchFamily="34" charset="-122"/>
                <a:cs typeface="Gelasio" pitchFamily="34" charset="-120"/>
              </a:rPr>
              <a:t>Interactive dashboards, slicers, KPI cards.</a:t>
            </a:r>
            <a:endParaRPr lang="en-US" sz="1050" dirty="0"/>
          </a:p>
        </p:txBody>
      </p:sp>
      <p:sp>
        <p:nvSpPr>
          <p:cNvPr id="13" name="Shape 9"/>
          <p:cNvSpPr/>
          <p:nvPr/>
        </p:nvSpPr>
        <p:spPr>
          <a:xfrm>
            <a:off x="8846463" y="990719"/>
            <a:ext cx="2789515" cy="1551980"/>
          </a:xfrm>
          <a:prstGeom prst="roundRect">
            <a:avLst>
              <a:gd name="adj" fmla="val 1321"/>
            </a:avLst>
          </a:prstGeom>
          <a:solidFill>
            <a:srgbClr val="EEE8DD"/>
          </a:solidFill>
          <a:ln/>
        </p:spPr>
        <p:txBody>
          <a:bodyPr/>
          <a:lstStyle/>
          <a:p>
            <a:endParaRPr lang="en-IN"/>
          </a:p>
        </p:txBody>
      </p:sp>
      <p:sp>
        <p:nvSpPr>
          <p:cNvPr id="14" name="Shape 10"/>
          <p:cNvSpPr/>
          <p:nvPr/>
        </p:nvSpPr>
        <p:spPr>
          <a:xfrm>
            <a:off x="8983028" y="1127284"/>
            <a:ext cx="409813" cy="409813"/>
          </a:xfrm>
          <a:prstGeom prst="roundRect">
            <a:avLst>
              <a:gd name="adj" fmla="val 22310384"/>
            </a:avLst>
          </a:prstGeom>
          <a:solidFill>
            <a:srgbClr val="D3C5B6"/>
          </a:solidFill>
          <a:ln/>
        </p:spPr>
        <p:txBody>
          <a:bodyPr/>
          <a:lstStyle/>
          <a:p>
            <a:endParaRPr lang="en-IN"/>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95661" y="1239917"/>
            <a:ext cx="184428" cy="184428"/>
          </a:xfrm>
          <a:prstGeom prst="rect">
            <a:avLst/>
          </a:prstGeom>
        </p:spPr>
      </p:pic>
      <p:sp>
        <p:nvSpPr>
          <p:cNvPr id="16" name="Text 11"/>
          <p:cNvSpPr/>
          <p:nvPr/>
        </p:nvSpPr>
        <p:spPr>
          <a:xfrm>
            <a:off x="8983028" y="1673662"/>
            <a:ext cx="1707833" cy="213360"/>
          </a:xfrm>
          <a:prstGeom prst="rect">
            <a:avLst/>
          </a:prstGeom>
          <a:noFill/>
          <a:ln/>
        </p:spPr>
        <p:txBody>
          <a:bodyPr wrap="none" lIns="0" tIns="0" rIns="0" bIns="0" rtlCol="0" anchor="t"/>
          <a:lstStyle/>
          <a:p>
            <a:pPr marL="0" indent="0" algn="l">
              <a:lnSpc>
                <a:spcPts val="1650"/>
              </a:lnSpc>
              <a:buNone/>
            </a:pPr>
            <a:r>
              <a:rPr lang="en-US" sz="1300" dirty="0">
                <a:solidFill>
                  <a:srgbClr val="746558"/>
                </a:solidFill>
                <a:latin typeface="Gelasio Semi Bold" pitchFamily="34" charset="0"/>
                <a:ea typeface="Gelasio Semi Bold" pitchFamily="34" charset="-122"/>
                <a:cs typeface="Gelasio Semi Bold" pitchFamily="34" charset="-120"/>
              </a:rPr>
              <a:t>Tableau</a:t>
            </a:r>
            <a:endParaRPr lang="en-US" sz="1300" dirty="0"/>
          </a:p>
        </p:txBody>
      </p:sp>
      <p:sp>
        <p:nvSpPr>
          <p:cNvPr id="17" name="Text 12"/>
          <p:cNvSpPr/>
          <p:nvPr/>
        </p:nvSpPr>
        <p:spPr>
          <a:xfrm>
            <a:off x="8983028" y="1968937"/>
            <a:ext cx="2516386" cy="437198"/>
          </a:xfrm>
          <a:prstGeom prst="rect">
            <a:avLst/>
          </a:prstGeom>
          <a:noFill/>
          <a:ln/>
        </p:spPr>
        <p:txBody>
          <a:bodyPr wrap="square" lIns="0" tIns="0" rIns="0" bIns="0" rtlCol="0" anchor="t"/>
          <a:lstStyle/>
          <a:p>
            <a:pPr marL="0" indent="0" algn="l">
              <a:lnSpc>
                <a:spcPts val="1700"/>
              </a:lnSpc>
              <a:buNone/>
            </a:pPr>
            <a:r>
              <a:rPr lang="en-US" sz="1050" dirty="0">
                <a:solidFill>
                  <a:srgbClr val="746558"/>
                </a:solidFill>
                <a:latin typeface="Gelasio" pitchFamily="34" charset="0"/>
                <a:ea typeface="Gelasio" pitchFamily="34" charset="-122"/>
                <a:cs typeface="Gelasio" pitchFamily="34" charset="-120"/>
              </a:rPr>
              <a:t>Advanced visual analysis, trend storytelling.</a:t>
            </a:r>
            <a:endParaRPr lang="en-US" sz="1050" dirty="0"/>
          </a:p>
        </p:txBody>
      </p:sp>
      <p:sp>
        <p:nvSpPr>
          <p:cNvPr id="18" name="Text 13"/>
          <p:cNvSpPr/>
          <p:nvPr/>
        </p:nvSpPr>
        <p:spPr>
          <a:xfrm>
            <a:off x="2994303" y="2747605"/>
            <a:ext cx="3554611" cy="256103"/>
          </a:xfrm>
          <a:prstGeom prst="rect">
            <a:avLst/>
          </a:prstGeom>
          <a:noFill/>
          <a:ln/>
        </p:spPr>
        <p:txBody>
          <a:bodyPr wrap="none" lIns="0" tIns="0" rIns="0" bIns="0" rtlCol="0" anchor="t"/>
          <a:lstStyle/>
          <a:p>
            <a:pPr marL="0" indent="0" algn="l">
              <a:lnSpc>
                <a:spcPts val="2000"/>
              </a:lnSpc>
              <a:buNone/>
            </a:pPr>
            <a:r>
              <a:rPr lang="en-US" sz="1600" dirty="0">
                <a:solidFill>
                  <a:srgbClr val="484237"/>
                </a:solidFill>
                <a:latin typeface="Gelasio Semi Bold" pitchFamily="34" charset="0"/>
                <a:ea typeface="Gelasio Semi Bold" pitchFamily="34" charset="-122"/>
                <a:cs typeface="Gelasio Semi Bold" pitchFamily="34" charset="-120"/>
              </a:rPr>
              <a:t>Key Performance Indicators (KPIs)</a:t>
            </a:r>
            <a:endParaRPr lang="en-US" sz="1600" dirty="0"/>
          </a:p>
        </p:txBody>
      </p:sp>
      <p:sp>
        <p:nvSpPr>
          <p:cNvPr id="19" name="Shape 14"/>
          <p:cNvSpPr/>
          <p:nvPr/>
        </p:nvSpPr>
        <p:spPr>
          <a:xfrm>
            <a:off x="2994303" y="3208615"/>
            <a:ext cx="546497" cy="819745"/>
          </a:xfrm>
          <a:prstGeom prst="roundRect">
            <a:avLst>
              <a:gd name="adj" fmla="val 360010"/>
            </a:avLst>
          </a:prstGeom>
          <a:solidFill>
            <a:srgbClr val="EEE8DD"/>
          </a:solidFill>
          <a:ln/>
        </p:spPr>
        <p:txBody>
          <a:bodyPr/>
          <a:lstStyle/>
          <a:p>
            <a:endParaRPr lang="en-IN"/>
          </a:p>
        </p:txBody>
      </p:sp>
      <p:sp>
        <p:nvSpPr>
          <p:cNvPr id="20" name="Text 15"/>
          <p:cNvSpPr/>
          <p:nvPr/>
        </p:nvSpPr>
        <p:spPr>
          <a:xfrm>
            <a:off x="3165038" y="3490436"/>
            <a:ext cx="204907" cy="256103"/>
          </a:xfrm>
          <a:prstGeom prst="rect">
            <a:avLst/>
          </a:prstGeom>
          <a:noFill/>
          <a:ln/>
        </p:spPr>
        <p:txBody>
          <a:bodyPr wrap="none" lIns="0" tIns="0" rIns="0" bIns="0" rtlCol="0" anchor="t"/>
          <a:lstStyle/>
          <a:p>
            <a:pPr marL="0" indent="0" algn="l">
              <a:lnSpc>
                <a:spcPts val="1600"/>
              </a:lnSpc>
              <a:buNone/>
            </a:pPr>
            <a:r>
              <a:rPr lang="en-US" sz="1600" dirty="0">
                <a:solidFill>
                  <a:srgbClr val="746558"/>
                </a:solidFill>
                <a:latin typeface="Gelasio Semi Bold" pitchFamily="34" charset="0"/>
                <a:ea typeface="Gelasio Semi Bold" pitchFamily="34" charset="-122"/>
                <a:cs typeface="Gelasio Semi Bold" pitchFamily="34" charset="-120"/>
              </a:rPr>
              <a:t>1</a:t>
            </a:r>
            <a:endParaRPr lang="en-US" sz="1600" dirty="0"/>
          </a:p>
        </p:txBody>
      </p:sp>
      <p:sp>
        <p:nvSpPr>
          <p:cNvPr id="21" name="Text 16"/>
          <p:cNvSpPr/>
          <p:nvPr/>
        </p:nvSpPr>
        <p:spPr>
          <a:xfrm>
            <a:off x="3677364" y="3345180"/>
            <a:ext cx="7958614" cy="218599"/>
          </a:xfrm>
          <a:prstGeom prst="rect">
            <a:avLst/>
          </a:prstGeom>
          <a:noFill/>
          <a:ln/>
        </p:spPr>
        <p:txBody>
          <a:bodyPr wrap="none" lIns="0" tIns="0" rIns="0" bIns="0" rtlCol="0" anchor="t"/>
          <a:lstStyle/>
          <a:p>
            <a:pPr marL="0" indent="0" algn="l">
              <a:lnSpc>
                <a:spcPts val="1700"/>
              </a:lnSpc>
              <a:buNone/>
            </a:pPr>
            <a:r>
              <a:rPr lang="en-US" sz="1050" dirty="0">
                <a:solidFill>
                  <a:srgbClr val="746558"/>
                </a:solidFill>
                <a:latin typeface="Gelasio" pitchFamily="34" charset="0"/>
                <a:ea typeface="Gelasio" pitchFamily="34" charset="-122"/>
                <a:cs typeface="Gelasio" pitchFamily="34" charset="-120"/>
              </a:rPr>
              <a:t>Total Revenue</a:t>
            </a:r>
            <a:endParaRPr lang="en-US" sz="1050" dirty="0"/>
          </a:p>
        </p:txBody>
      </p:sp>
      <p:sp>
        <p:nvSpPr>
          <p:cNvPr id="22" name="Shape 17"/>
          <p:cNvSpPr/>
          <p:nvPr/>
        </p:nvSpPr>
        <p:spPr>
          <a:xfrm>
            <a:off x="2994303" y="4164925"/>
            <a:ext cx="546497" cy="819745"/>
          </a:xfrm>
          <a:prstGeom prst="roundRect">
            <a:avLst>
              <a:gd name="adj" fmla="val 360010"/>
            </a:avLst>
          </a:prstGeom>
          <a:solidFill>
            <a:srgbClr val="EEE8DD"/>
          </a:solidFill>
          <a:ln/>
        </p:spPr>
        <p:txBody>
          <a:bodyPr/>
          <a:lstStyle/>
          <a:p>
            <a:endParaRPr lang="en-IN"/>
          </a:p>
        </p:txBody>
      </p:sp>
      <p:sp>
        <p:nvSpPr>
          <p:cNvPr id="23" name="Text 18"/>
          <p:cNvSpPr/>
          <p:nvPr/>
        </p:nvSpPr>
        <p:spPr>
          <a:xfrm>
            <a:off x="3165038" y="4446746"/>
            <a:ext cx="204907" cy="256103"/>
          </a:xfrm>
          <a:prstGeom prst="rect">
            <a:avLst/>
          </a:prstGeom>
          <a:noFill/>
          <a:ln/>
        </p:spPr>
        <p:txBody>
          <a:bodyPr wrap="none" lIns="0" tIns="0" rIns="0" bIns="0" rtlCol="0" anchor="t"/>
          <a:lstStyle/>
          <a:p>
            <a:pPr marL="0" indent="0" algn="l">
              <a:lnSpc>
                <a:spcPts val="1600"/>
              </a:lnSpc>
              <a:buNone/>
            </a:pPr>
            <a:r>
              <a:rPr lang="en-US" sz="1600" dirty="0">
                <a:solidFill>
                  <a:srgbClr val="746558"/>
                </a:solidFill>
                <a:latin typeface="Gelasio Semi Bold" pitchFamily="34" charset="0"/>
                <a:ea typeface="Gelasio Semi Bold" pitchFamily="34" charset="-122"/>
                <a:cs typeface="Gelasio Semi Bold" pitchFamily="34" charset="-120"/>
              </a:rPr>
              <a:t>2</a:t>
            </a:r>
            <a:endParaRPr lang="en-US" sz="1600" dirty="0"/>
          </a:p>
        </p:txBody>
      </p:sp>
      <p:sp>
        <p:nvSpPr>
          <p:cNvPr id="24" name="Text 19"/>
          <p:cNvSpPr/>
          <p:nvPr/>
        </p:nvSpPr>
        <p:spPr>
          <a:xfrm>
            <a:off x="3677364" y="4301490"/>
            <a:ext cx="7958614" cy="218599"/>
          </a:xfrm>
          <a:prstGeom prst="rect">
            <a:avLst/>
          </a:prstGeom>
          <a:noFill/>
          <a:ln/>
        </p:spPr>
        <p:txBody>
          <a:bodyPr wrap="none" lIns="0" tIns="0" rIns="0" bIns="0" rtlCol="0" anchor="t"/>
          <a:lstStyle/>
          <a:p>
            <a:pPr marL="0" indent="0" algn="l">
              <a:lnSpc>
                <a:spcPts val="1700"/>
              </a:lnSpc>
              <a:buNone/>
            </a:pPr>
            <a:r>
              <a:rPr lang="en-US" sz="1050" dirty="0">
                <a:solidFill>
                  <a:srgbClr val="746558"/>
                </a:solidFill>
                <a:latin typeface="Gelasio" pitchFamily="34" charset="0"/>
                <a:ea typeface="Gelasio" pitchFamily="34" charset="-122"/>
                <a:cs typeface="Gelasio" pitchFamily="34" charset="-120"/>
              </a:rPr>
              <a:t>Total Bookings</a:t>
            </a:r>
            <a:endParaRPr lang="en-US" sz="1050" dirty="0"/>
          </a:p>
        </p:txBody>
      </p:sp>
      <p:sp>
        <p:nvSpPr>
          <p:cNvPr id="25" name="Shape 20"/>
          <p:cNvSpPr/>
          <p:nvPr/>
        </p:nvSpPr>
        <p:spPr>
          <a:xfrm>
            <a:off x="2994303" y="5121235"/>
            <a:ext cx="546497" cy="819745"/>
          </a:xfrm>
          <a:prstGeom prst="roundRect">
            <a:avLst>
              <a:gd name="adj" fmla="val 360010"/>
            </a:avLst>
          </a:prstGeom>
          <a:solidFill>
            <a:srgbClr val="EEE8DD"/>
          </a:solidFill>
          <a:ln/>
        </p:spPr>
        <p:txBody>
          <a:bodyPr/>
          <a:lstStyle/>
          <a:p>
            <a:endParaRPr lang="en-IN"/>
          </a:p>
        </p:txBody>
      </p:sp>
      <p:sp>
        <p:nvSpPr>
          <p:cNvPr id="26" name="Text 21"/>
          <p:cNvSpPr/>
          <p:nvPr/>
        </p:nvSpPr>
        <p:spPr>
          <a:xfrm>
            <a:off x="3165038" y="5403056"/>
            <a:ext cx="204907" cy="256103"/>
          </a:xfrm>
          <a:prstGeom prst="rect">
            <a:avLst/>
          </a:prstGeom>
          <a:noFill/>
          <a:ln/>
        </p:spPr>
        <p:txBody>
          <a:bodyPr wrap="none" lIns="0" tIns="0" rIns="0" bIns="0" rtlCol="0" anchor="t"/>
          <a:lstStyle/>
          <a:p>
            <a:pPr marL="0" indent="0" algn="l">
              <a:lnSpc>
                <a:spcPts val="1600"/>
              </a:lnSpc>
              <a:buNone/>
            </a:pPr>
            <a:r>
              <a:rPr lang="en-US" sz="1600" dirty="0">
                <a:solidFill>
                  <a:srgbClr val="746558"/>
                </a:solidFill>
                <a:latin typeface="Gelasio Semi Bold" pitchFamily="34" charset="0"/>
                <a:ea typeface="Gelasio Semi Bold" pitchFamily="34" charset="-122"/>
                <a:cs typeface="Gelasio Semi Bold" pitchFamily="34" charset="-120"/>
              </a:rPr>
              <a:t>3</a:t>
            </a:r>
            <a:endParaRPr lang="en-US" sz="1600" dirty="0"/>
          </a:p>
        </p:txBody>
      </p:sp>
      <p:sp>
        <p:nvSpPr>
          <p:cNvPr id="27" name="Text 22"/>
          <p:cNvSpPr/>
          <p:nvPr/>
        </p:nvSpPr>
        <p:spPr>
          <a:xfrm>
            <a:off x="3677364" y="5257800"/>
            <a:ext cx="7958614" cy="218599"/>
          </a:xfrm>
          <a:prstGeom prst="rect">
            <a:avLst/>
          </a:prstGeom>
          <a:noFill/>
          <a:ln/>
        </p:spPr>
        <p:txBody>
          <a:bodyPr wrap="none" lIns="0" tIns="0" rIns="0" bIns="0" rtlCol="0" anchor="t"/>
          <a:lstStyle/>
          <a:p>
            <a:pPr marL="0" indent="0" algn="l">
              <a:lnSpc>
                <a:spcPts val="1700"/>
              </a:lnSpc>
              <a:buNone/>
            </a:pPr>
            <a:r>
              <a:rPr lang="en-US" sz="1050" dirty="0">
                <a:solidFill>
                  <a:srgbClr val="746558"/>
                </a:solidFill>
                <a:latin typeface="Gelasio" pitchFamily="34" charset="0"/>
                <a:ea typeface="Gelasio" pitchFamily="34" charset="-122"/>
                <a:cs typeface="Gelasio" pitchFamily="34" charset="-120"/>
              </a:rPr>
              <a:t>Occupancy Rate</a:t>
            </a:r>
            <a:endParaRPr lang="en-US" sz="1050" dirty="0"/>
          </a:p>
        </p:txBody>
      </p:sp>
      <p:sp>
        <p:nvSpPr>
          <p:cNvPr id="28" name="Shape 23"/>
          <p:cNvSpPr/>
          <p:nvPr/>
        </p:nvSpPr>
        <p:spPr>
          <a:xfrm>
            <a:off x="2994303" y="6077545"/>
            <a:ext cx="546497" cy="819745"/>
          </a:xfrm>
          <a:prstGeom prst="roundRect">
            <a:avLst>
              <a:gd name="adj" fmla="val 360010"/>
            </a:avLst>
          </a:prstGeom>
          <a:solidFill>
            <a:srgbClr val="EEE8DD"/>
          </a:solidFill>
          <a:ln/>
        </p:spPr>
        <p:txBody>
          <a:bodyPr/>
          <a:lstStyle/>
          <a:p>
            <a:endParaRPr lang="en-IN"/>
          </a:p>
        </p:txBody>
      </p:sp>
      <p:sp>
        <p:nvSpPr>
          <p:cNvPr id="29" name="Text 24"/>
          <p:cNvSpPr/>
          <p:nvPr/>
        </p:nvSpPr>
        <p:spPr>
          <a:xfrm>
            <a:off x="3165038" y="6359366"/>
            <a:ext cx="204907" cy="256103"/>
          </a:xfrm>
          <a:prstGeom prst="rect">
            <a:avLst/>
          </a:prstGeom>
          <a:noFill/>
          <a:ln/>
        </p:spPr>
        <p:txBody>
          <a:bodyPr wrap="none" lIns="0" tIns="0" rIns="0" bIns="0" rtlCol="0" anchor="t"/>
          <a:lstStyle/>
          <a:p>
            <a:pPr marL="0" indent="0" algn="l">
              <a:lnSpc>
                <a:spcPts val="1600"/>
              </a:lnSpc>
              <a:buNone/>
            </a:pPr>
            <a:r>
              <a:rPr lang="en-US" sz="1600" dirty="0">
                <a:solidFill>
                  <a:srgbClr val="746558"/>
                </a:solidFill>
                <a:latin typeface="Gelasio Semi Bold" pitchFamily="34" charset="0"/>
                <a:ea typeface="Gelasio Semi Bold" pitchFamily="34" charset="-122"/>
                <a:cs typeface="Gelasio Semi Bold" pitchFamily="34" charset="-120"/>
              </a:rPr>
              <a:t>4</a:t>
            </a:r>
            <a:endParaRPr lang="en-US" sz="1600" dirty="0"/>
          </a:p>
        </p:txBody>
      </p:sp>
      <p:sp>
        <p:nvSpPr>
          <p:cNvPr id="30" name="Text 25"/>
          <p:cNvSpPr/>
          <p:nvPr/>
        </p:nvSpPr>
        <p:spPr>
          <a:xfrm>
            <a:off x="3677364" y="6214110"/>
            <a:ext cx="7958614" cy="218599"/>
          </a:xfrm>
          <a:prstGeom prst="rect">
            <a:avLst/>
          </a:prstGeom>
          <a:noFill/>
          <a:ln/>
        </p:spPr>
        <p:txBody>
          <a:bodyPr wrap="none" lIns="0" tIns="0" rIns="0" bIns="0" rtlCol="0" anchor="t"/>
          <a:lstStyle/>
          <a:p>
            <a:pPr marL="0" indent="0" algn="l">
              <a:lnSpc>
                <a:spcPts val="1700"/>
              </a:lnSpc>
              <a:buNone/>
            </a:pPr>
            <a:r>
              <a:rPr lang="en-US" sz="1050" dirty="0">
                <a:solidFill>
                  <a:srgbClr val="746558"/>
                </a:solidFill>
                <a:latin typeface="Gelasio" pitchFamily="34" charset="0"/>
                <a:ea typeface="Gelasio" pitchFamily="34" charset="-122"/>
                <a:cs typeface="Gelasio" pitchFamily="34" charset="-120"/>
              </a:rPr>
              <a:t>Cancellation Rate</a:t>
            </a:r>
            <a:endParaRPr lang="en-US" sz="1050" dirty="0"/>
          </a:p>
        </p:txBody>
      </p:sp>
      <p:sp>
        <p:nvSpPr>
          <p:cNvPr id="31" name="Shape 26"/>
          <p:cNvSpPr/>
          <p:nvPr/>
        </p:nvSpPr>
        <p:spPr>
          <a:xfrm>
            <a:off x="2994303" y="7033855"/>
            <a:ext cx="546497" cy="819745"/>
          </a:xfrm>
          <a:prstGeom prst="roundRect">
            <a:avLst>
              <a:gd name="adj" fmla="val 360010"/>
            </a:avLst>
          </a:prstGeom>
          <a:solidFill>
            <a:srgbClr val="EEE8DD"/>
          </a:solidFill>
          <a:ln/>
        </p:spPr>
        <p:txBody>
          <a:bodyPr/>
          <a:lstStyle/>
          <a:p>
            <a:endParaRPr lang="en-IN"/>
          </a:p>
        </p:txBody>
      </p:sp>
      <p:sp>
        <p:nvSpPr>
          <p:cNvPr id="32" name="Text 27"/>
          <p:cNvSpPr/>
          <p:nvPr/>
        </p:nvSpPr>
        <p:spPr>
          <a:xfrm>
            <a:off x="3165038" y="7315676"/>
            <a:ext cx="204907" cy="256103"/>
          </a:xfrm>
          <a:prstGeom prst="rect">
            <a:avLst/>
          </a:prstGeom>
          <a:noFill/>
          <a:ln/>
        </p:spPr>
        <p:txBody>
          <a:bodyPr wrap="none" lIns="0" tIns="0" rIns="0" bIns="0" rtlCol="0" anchor="t"/>
          <a:lstStyle/>
          <a:p>
            <a:pPr marL="0" indent="0" algn="l">
              <a:lnSpc>
                <a:spcPts val="1600"/>
              </a:lnSpc>
              <a:buNone/>
            </a:pPr>
            <a:r>
              <a:rPr lang="en-US" sz="1600" dirty="0">
                <a:solidFill>
                  <a:srgbClr val="746558"/>
                </a:solidFill>
                <a:latin typeface="Gelasio Semi Bold" pitchFamily="34" charset="0"/>
                <a:ea typeface="Gelasio Semi Bold" pitchFamily="34" charset="-122"/>
                <a:cs typeface="Gelasio Semi Bold" pitchFamily="34" charset="-120"/>
              </a:rPr>
              <a:t>5</a:t>
            </a:r>
            <a:endParaRPr lang="en-US" sz="1600" dirty="0"/>
          </a:p>
        </p:txBody>
      </p:sp>
      <p:sp>
        <p:nvSpPr>
          <p:cNvPr id="33" name="Text 28"/>
          <p:cNvSpPr/>
          <p:nvPr/>
        </p:nvSpPr>
        <p:spPr>
          <a:xfrm>
            <a:off x="3677364" y="7170420"/>
            <a:ext cx="7958614" cy="218599"/>
          </a:xfrm>
          <a:prstGeom prst="rect">
            <a:avLst/>
          </a:prstGeom>
          <a:noFill/>
          <a:ln/>
        </p:spPr>
        <p:txBody>
          <a:bodyPr wrap="none" lIns="0" tIns="0" rIns="0" bIns="0" rtlCol="0" anchor="t"/>
          <a:lstStyle/>
          <a:p>
            <a:pPr marL="0" indent="0" algn="l">
              <a:lnSpc>
                <a:spcPts val="1700"/>
              </a:lnSpc>
              <a:buNone/>
            </a:pPr>
            <a:r>
              <a:rPr lang="en-US" sz="1050" dirty="0">
                <a:solidFill>
                  <a:srgbClr val="746558"/>
                </a:solidFill>
                <a:latin typeface="Gelasio" pitchFamily="34" charset="0"/>
                <a:ea typeface="Gelasio" pitchFamily="34" charset="-122"/>
                <a:cs typeface="Gelasio" pitchFamily="34" charset="-120"/>
              </a:rPr>
              <a:t>Utilized Capacity</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0218" y="620792"/>
            <a:ext cx="6830735" cy="564475"/>
          </a:xfrm>
          <a:prstGeom prst="rect">
            <a:avLst/>
          </a:prstGeom>
          <a:noFill/>
          <a:ln/>
        </p:spPr>
        <p:txBody>
          <a:bodyPr wrap="none" lIns="0" tIns="0" rIns="0" bIns="0" rtlCol="0" anchor="t"/>
          <a:lstStyle/>
          <a:p>
            <a:pPr marL="0" indent="0" algn="l">
              <a:lnSpc>
                <a:spcPts val="4400"/>
              </a:lnSpc>
              <a:buNone/>
            </a:pPr>
            <a:r>
              <a:rPr lang="en-US" sz="3550" dirty="0">
                <a:solidFill>
                  <a:srgbClr val="484237"/>
                </a:solidFill>
                <a:latin typeface="Gelasio Semi Bold" pitchFamily="34" charset="0"/>
                <a:ea typeface="Gelasio Semi Bold" pitchFamily="34" charset="-122"/>
                <a:cs typeface="Gelasio Semi Bold" pitchFamily="34" charset="-120"/>
              </a:rPr>
              <a:t>Revenue &amp; Occupancy Insights</a:t>
            </a:r>
            <a:endParaRPr lang="en-US" sz="3550" dirty="0"/>
          </a:p>
        </p:txBody>
      </p:sp>
      <p:sp>
        <p:nvSpPr>
          <p:cNvPr id="3" name="Shape 1"/>
          <p:cNvSpPr/>
          <p:nvPr/>
        </p:nvSpPr>
        <p:spPr>
          <a:xfrm>
            <a:off x="790218" y="1777841"/>
            <a:ext cx="7609642" cy="2456259"/>
          </a:xfrm>
          <a:prstGeom prst="roundRect">
            <a:avLst>
              <a:gd name="adj" fmla="val 1379"/>
            </a:avLst>
          </a:prstGeom>
          <a:solidFill>
            <a:srgbClr val="F9F6F0"/>
          </a:solidFill>
          <a:ln w="30480">
            <a:solidFill>
              <a:srgbClr val="D4CEC3"/>
            </a:solidFill>
            <a:prstDash val="solid"/>
          </a:ln>
        </p:spPr>
        <p:txBody>
          <a:bodyPr/>
          <a:lstStyle/>
          <a:p>
            <a:endParaRPr lang="en-IN"/>
          </a:p>
        </p:txBody>
      </p:sp>
      <p:sp>
        <p:nvSpPr>
          <p:cNvPr id="4" name="Text 2"/>
          <p:cNvSpPr/>
          <p:nvPr/>
        </p:nvSpPr>
        <p:spPr>
          <a:xfrm>
            <a:off x="1046440" y="2034064"/>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Revenue Analysis</a:t>
            </a:r>
            <a:endParaRPr lang="en-US" sz="2200" dirty="0"/>
          </a:p>
        </p:txBody>
      </p:sp>
      <p:sp>
        <p:nvSpPr>
          <p:cNvPr id="5" name="Text 3"/>
          <p:cNvSpPr/>
          <p:nvPr/>
        </p:nvSpPr>
        <p:spPr>
          <a:xfrm>
            <a:off x="1046440" y="2612469"/>
            <a:ext cx="7097197" cy="36111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746558"/>
                </a:solidFill>
                <a:latin typeface="Gelasio" pitchFamily="34" charset="0"/>
                <a:ea typeface="Gelasio" pitchFamily="34" charset="-122"/>
                <a:cs typeface="Gelasio" pitchFamily="34" charset="-120"/>
              </a:rPr>
              <a:t>Mainly driven by Elite &amp; Premium rooms.</a:t>
            </a:r>
            <a:endParaRPr lang="en-US" sz="1750" dirty="0"/>
          </a:p>
        </p:txBody>
      </p:sp>
      <p:sp>
        <p:nvSpPr>
          <p:cNvPr id="6" name="Text 4"/>
          <p:cNvSpPr/>
          <p:nvPr/>
        </p:nvSpPr>
        <p:spPr>
          <a:xfrm>
            <a:off x="1046440" y="3052524"/>
            <a:ext cx="7097197" cy="36111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746558"/>
                </a:solidFill>
                <a:latin typeface="Gelasio" pitchFamily="34" charset="0"/>
                <a:ea typeface="Gelasio" pitchFamily="34" charset="-122"/>
                <a:cs typeface="Gelasio" pitchFamily="34" charset="-120"/>
              </a:rPr>
              <a:t>Concentrated in a few key cities.</a:t>
            </a:r>
            <a:endParaRPr lang="en-US" sz="1750" dirty="0"/>
          </a:p>
        </p:txBody>
      </p:sp>
      <p:sp>
        <p:nvSpPr>
          <p:cNvPr id="7" name="Text 5"/>
          <p:cNvSpPr/>
          <p:nvPr/>
        </p:nvSpPr>
        <p:spPr>
          <a:xfrm>
            <a:off x="1046440" y="3616762"/>
            <a:ext cx="7097197" cy="361117"/>
          </a:xfrm>
          <a:prstGeom prst="rect">
            <a:avLst/>
          </a:prstGeom>
          <a:noFill/>
          <a:ln/>
        </p:spPr>
        <p:txBody>
          <a:bodyPr wrap="none" lIns="0" tIns="0" rIns="0" bIns="0" rtlCol="0" anchor="t"/>
          <a:lstStyle/>
          <a:p>
            <a:pPr marL="0" indent="0" algn="l">
              <a:lnSpc>
                <a:spcPts val="2800"/>
              </a:lnSpc>
              <a:buNone/>
            </a:pPr>
            <a:r>
              <a:rPr lang="en-US" sz="1750" dirty="0">
                <a:solidFill>
                  <a:srgbClr val="D3C5B6"/>
                </a:solidFill>
                <a:latin typeface="Gelasio" pitchFamily="34" charset="0"/>
                <a:ea typeface="Gelasio" pitchFamily="34" charset="-122"/>
                <a:cs typeface="Gelasio" pitchFamily="34" charset="-120"/>
              </a:rPr>
              <a:t>Insight:</a:t>
            </a:r>
            <a:r>
              <a:rPr lang="en-US" sz="1750" dirty="0">
                <a:solidFill>
                  <a:srgbClr val="746558"/>
                </a:solidFill>
                <a:latin typeface="Gelasio" pitchFamily="34" charset="0"/>
                <a:ea typeface="Gelasio" pitchFamily="34" charset="-122"/>
                <a:cs typeface="Gelasio" pitchFamily="34" charset="-120"/>
              </a:rPr>
              <a:t> Business heavily depends on limited segments.</a:t>
            </a:r>
            <a:endParaRPr lang="en-US" sz="1750" dirty="0"/>
          </a:p>
        </p:txBody>
      </p:sp>
      <p:sp>
        <p:nvSpPr>
          <p:cNvPr id="8" name="Shape 6"/>
          <p:cNvSpPr/>
          <p:nvPr/>
        </p:nvSpPr>
        <p:spPr>
          <a:xfrm>
            <a:off x="790218" y="4459843"/>
            <a:ext cx="7609642" cy="2896314"/>
          </a:xfrm>
          <a:prstGeom prst="roundRect">
            <a:avLst>
              <a:gd name="adj" fmla="val 1169"/>
            </a:avLst>
          </a:prstGeom>
          <a:solidFill>
            <a:srgbClr val="F9F6F0"/>
          </a:solidFill>
          <a:ln w="30480">
            <a:solidFill>
              <a:srgbClr val="D4CEC3"/>
            </a:solidFill>
            <a:prstDash val="solid"/>
          </a:ln>
        </p:spPr>
        <p:txBody>
          <a:bodyPr/>
          <a:lstStyle/>
          <a:p>
            <a:endParaRPr lang="en-IN"/>
          </a:p>
        </p:txBody>
      </p:sp>
      <p:sp>
        <p:nvSpPr>
          <p:cNvPr id="9" name="Text 7"/>
          <p:cNvSpPr/>
          <p:nvPr/>
        </p:nvSpPr>
        <p:spPr>
          <a:xfrm>
            <a:off x="1046440" y="4716066"/>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Occupancy Analysis</a:t>
            </a:r>
            <a:endParaRPr lang="en-US" sz="2200" dirty="0"/>
          </a:p>
        </p:txBody>
      </p:sp>
      <p:sp>
        <p:nvSpPr>
          <p:cNvPr id="10" name="Text 8"/>
          <p:cNvSpPr/>
          <p:nvPr/>
        </p:nvSpPr>
        <p:spPr>
          <a:xfrm>
            <a:off x="1046440" y="5294471"/>
            <a:ext cx="7097197" cy="36111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746558"/>
                </a:solidFill>
                <a:latin typeface="Gelasio" pitchFamily="34" charset="0"/>
                <a:ea typeface="Gelasio" pitchFamily="34" charset="-122"/>
                <a:cs typeface="Gelasio" pitchFamily="34" charset="-120"/>
              </a:rPr>
              <a:t>Overall occupancy is moderate.</a:t>
            </a:r>
            <a:endParaRPr lang="en-US" sz="1750" dirty="0"/>
          </a:p>
        </p:txBody>
      </p:sp>
      <p:sp>
        <p:nvSpPr>
          <p:cNvPr id="11" name="Text 9"/>
          <p:cNvSpPr/>
          <p:nvPr/>
        </p:nvSpPr>
        <p:spPr>
          <a:xfrm>
            <a:off x="1046440" y="5734526"/>
            <a:ext cx="7097197" cy="36111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746558"/>
                </a:solidFill>
                <a:latin typeface="Gelasio" pitchFamily="34" charset="0"/>
                <a:ea typeface="Gelasio" pitchFamily="34" charset="-122"/>
                <a:cs typeface="Gelasio" pitchFamily="34" charset="-120"/>
              </a:rPr>
              <a:t>Weekday occupancy higher than weekends.</a:t>
            </a:r>
            <a:endParaRPr lang="en-US" sz="1750" dirty="0"/>
          </a:p>
        </p:txBody>
      </p:sp>
      <p:sp>
        <p:nvSpPr>
          <p:cNvPr id="12" name="Text 10"/>
          <p:cNvSpPr/>
          <p:nvPr/>
        </p:nvSpPr>
        <p:spPr>
          <a:xfrm>
            <a:off x="1046440" y="6174581"/>
            <a:ext cx="7097197" cy="36111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746558"/>
                </a:solidFill>
                <a:latin typeface="Gelasio" pitchFamily="34" charset="0"/>
                <a:ea typeface="Gelasio" pitchFamily="34" charset="-122"/>
                <a:cs typeface="Gelasio" pitchFamily="34" charset="-120"/>
              </a:rPr>
              <a:t>Certain hotels have unused capacity.</a:t>
            </a:r>
            <a:endParaRPr lang="en-US" sz="1750" dirty="0"/>
          </a:p>
        </p:txBody>
      </p:sp>
      <p:sp>
        <p:nvSpPr>
          <p:cNvPr id="13" name="Text 11"/>
          <p:cNvSpPr/>
          <p:nvPr/>
        </p:nvSpPr>
        <p:spPr>
          <a:xfrm>
            <a:off x="1046440" y="6738818"/>
            <a:ext cx="7097197" cy="361117"/>
          </a:xfrm>
          <a:prstGeom prst="rect">
            <a:avLst/>
          </a:prstGeom>
          <a:noFill/>
          <a:ln/>
        </p:spPr>
        <p:txBody>
          <a:bodyPr wrap="none" lIns="0" tIns="0" rIns="0" bIns="0" rtlCol="0" anchor="t"/>
          <a:lstStyle/>
          <a:p>
            <a:pPr marL="0" indent="0" algn="l">
              <a:lnSpc>
                <a:spcPts val="2800"/>
              </a:lnSpc>
              <a:buNone/>
            </a:pPr>
            <a:r>
              <a:rPr lang="en-US" sz="1750" dirty="0">
                <a:solidFill>
                  <a:srgbClr val="D3C5B6"/>
                </a:solidFill>
                <a:latin typeface="Gelasio" pitchFamily="34" charset="0"/>
                <a:ea typeface="Gelasio" pitchFamily="34" charset="-122"/>
                <a:cs typeface="Gelasio" pitchFamily="34" charset="-120"/>
              </a:rPr>
              <a:t>Insight:</a:t>
            </a:r>
            <a:r>
              <a:rPr lang="en-US" sz="1750" dirty="0">
                <a:solidFill>
                  <a:srgbClr val="746558"/>
                </a:solidFill>
                <a:latin typeface="Gelasio" pitchFamily="34" charset="0"/>
                <a:ea typeface="Gelasio" pitchFamily="34" charset="-122"/>
                <a:cs typeface="Gelasio" pitchFamily="34" charset="-120"/>
              </a:rPr>
              <a:t> Revenue can be increased without adding new rooms.</a:t>
            </a:r>
            <a:endParaRPr lang="en-US" sz="1750" dirty="0"/>
          </a:p>
        </p:txBody>
      </p:sp>
      <p:pic>
        <p:nvPicPr>
          <p:cNvPr id="14" name="Image 0" descr="preencoded.png"/>
          <p:cNvPicPr>
            <a:picLocks noChangeAspect="1"/>
          </p:cNvPicPr>
          <p:nvPr/>
        </p:nvPicPr>
        <p:blipFill>
          <a:blip r:embed="rId3"/>
          <a:stretch>
            <a:fillRect/>
          </a:stretch>
        </p:blipFill>
        <p:spPr>
          <a:xfrm>
            <a:off x="8958263" y="1777841"/>
            <a:ext cx="4889421" cy="48894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74790"/>
            <a:ext cx="6270307"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Booking &amp; Capacity Insights</a:t>
            </a:r>
            <a:endParaRPr lang="en-US" sz="3550" dirty="0"/>
          </a:p>
        </p:txBody>
      </p:sp>
      <p:sp>
        <p:nvSpPr>
          <p:cNvPr id="4" name="Shape 1"/>
          <p:cNvSpPr/>
          <p:nvPr/>
        </p:nvSpPr>
        <p:spPr>
          <a:xfrm>
            <a:off x="6249710" y="2051447"/>
            <a:ext cx="60960" cy="2864882"/>
          </a:xfrm>
          <a:prstGeom prst="rect">
            <a:avLst/>
          </a:prstGeom>
          <a:solidFill>
            <a:srgbClr val="D3C5B6"/>
          </a:solidFill>
          <a:ln/>
        </p:spPr>
        <p:txBody>
          <a:bodyPr/>
          <a:lstStyle/>
          <a:p>
            <a:endParaRPr lang="en-IN"/>
          </a:p>
        </p:txBody>
      </p:sp>
      <p:sp>
        <p:nvSpPr>
          <p:cNvPr id="5" name="Text 2"/>
          <p:cNvSpPr/>
          <p:nvPr/>
        </p:nvSpPr>
        <p:spPr>
          <a:xfrm>
            <a:off x="6567964" y="20819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Cancellation Rate</a:t>
            </a:r>
            <a:endParaRPr lang="en-US" sz="2200" dirty="0"/>
          </a:p>
        </p:txBody>
      </p:sp>
      <p:sp>
        <p:nvSpPr>
          <p:cNvPr id="6" name="Text 3"/>
          <p:cNvSpPr/>
          <p:nvPr/>
        </p:nvSpPr>
        <p:spPr>
          <a:xfrm>
            <a:off x="6567964" y="2572345"/>
            <a:ext cx="3348633"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Significant percentage of bookings are cancelled or no-show, directly impacting realized revenue.</a:t>
            </a:r>
            <a:endParaRPr lang="en-US" sz="1750" dirty="0"/>
          </a:p>
        </p:txBody>
      </p:sp>
      <p:sp>
        <p:nvSpPr>
          <p:cNvPr id="7" name="Text 4"/>
          <p:cNvSpPr/>
          <p:nvPr/>
        </p:nvSpPr>
        <p:spPr>
          <a:xfrm>
            <a:off x="6567964" y="4160044"/>
            <a:ext cx="3348633" cy="725805"/>
          </a:xfrm>
          <a:prstGeom prst="rect">
            <a:avLst/>
          </a:prstGeom>
          <a:noFill/>
          <a:ln/>
        </p:spPr>
        <p:txBody>
          <a:bodyPr wrap="square" lIns="0" tIns="0" rIns="0" bIns="0" rtlCol="0" anchor="t"/>
          <a:lstStyle/>
          <a:p>
            <a:pPr marL="0" indent="0" algn="l">
              <a:lnSpc>
                <a:spcPts val="2850"/>
              </a:lnSpc>
              <a:buNone/>
            </a:pPr>
            <a:r>
              <a:rPr lang="en-US" sz="1750" dirty="0">
                <a:solidFill>
                  <a:srgbClr val="D3C5B6"/>
                </a:solidFill>
                <a:latin typeface="Gelasio" pitchFamily="34" charset="0"/>
                <a:ea typeface="Gelasio" pitchFamily="34" charset="-122"/>
                <a:cs typeface="Gelasio" pitchFamily="34" charset="-120"/>
              </a:rPr>
              <a:t>Insight:</a:t>
            </a:r>
            <a:r>
              <a:rPr lang="en-US" sz="1750" dirty="0">
                <a:solidFill>
                  <a:srgbClr val="746558"/>
                </a:solidFill>
                <a:latin typeface="Gelasio" pitchFamily="34" charset="0"/>
                <a:ea typeface="Gelasio" pitchFamily="34" charset="-122"/>
                <a:cs typeface="Gelasio" pitchFamily="34" charset="-120"/>
              </a:rPr>
              <a:t> Cancellations represent revenue leakage.</a:t>
            </a:r>
            <a:endParaRPr lang="en-US" sz="1750" dirty="0"/>
          </a:p>
        </p:txBody>
      </p:sp>
      <p:sp>
        <p:nvSpPr>
          <p:cNvPr id="8" name="Shape 5"/>
          <p:cNvSpPr/>
          <p:nvPr/>
        </p:nvSpPr>
        <p:spPr>
          <a:xfrm>
            <a:off x="10169604" y="2051447"/>
            <a:ext cx="60960" cy="2864882"/>
          </a:xfrm>
          <a:prstGeom prst="rect">
            <a:avLst/>
          </a:prstGeom>
          <a:solidFill>
            <a:srgbClr val="D3C5B6"/>
          </a:solidFill>
          <a:ln/>
        </p:spPr>
        <p:txBody>
          <a:bodyPr/>
          <a:lstStyle/>
          <a:p>
            <a:endParaRPr lang="en-IN"/>
          </a:p>
        </p:txBody>
      </p:sp>
      <p:sp>
        <p:nvSpPr>
          <p:cNvPr id="9" name="Text 6"/>
          <p:cNvSpPr/>
          <p:nvPr/>
        </p:nvSpPr>
        <p:spPr>
          <a:xfrm>
            <a:off x="10487858" y="2081927"/>
            <a:ext cx="3195280"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Total Booking Analysis</a:t>
            </a:r>
            <a:endParaRPr lang="en-US" sz="2200" dirty="0"/>
          </a:p>
        </p:txBody>
      </p:sp>
      <p:sp>
        <p:nvSpPr>
          <p:cNvPr id="10" name="Text 7"/>
          <p:cNvSpPr/>
          <p:nvPr/>
        </p:nvSpPr>
        <p:spPr>
          <a:xfrm>
            <a:off x="10487858" y="2572345"/>
            <a:ext cx="3348752"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High booking volume doesn't always mean high revenue due to cancellations.</a:t>
            </a:r>
            <a:endParaRPr lang="en-US" sz="1750" dirty="0"/>
          </a:p>
        </p:txBody>
      </p:sp>
      <p:sp>
        <p:nvSpPr>
          <p:cNvPr id="11" name="Text 8"/>
          <p:cNvSpPr/>
          <p:nvPr/>
        </p:nvSpPr>
        <p:spPr>
          <a:xfrm>
            <a:off x="10487858" y="3797141"/>
            <a:ext cx="3348752" cy="725805"/>
          </a:xfrm>
          <a:prstGeom prst="rect">
            <a:avLst/>
          </a:prstGeom>
          <a:noFill/>
          <a:ln/>
        </p:spPr>
        <p:txBody>
          <a:bodyPr wrap="square" lIns="0" tIns="0" rIns="0" bIns="0" rtlCol="0" anchor="t"/>
          <a:lstStyle/>
          <a:p>
            <a:pPr marL="0" indent="0" algn="l">
              <a:lnSpc>
                <a:spcPts val="2850"/>
              </a:lnSpc>
              <a:buNone/>
            </a:pPr>
            <a:r>
              <a:rPr lang="en-US" sz="1750" dirty="0">
                <a:solidFill>
                  <a:srgbClr val="D3C5B6"/>
                </a:solidFill>
                <a:latin typeface="Gelasio" pitchFamily="34" charset="0"/>
                <a:ea typeface="Gelasio" pitchFamily="34" charset="-122"/>
                <a:cs typeface="Gelasio" pitchFamily="34" charset="-120"/>
              </a:rPr>
              <a:t>Insight:</a:t>
            </a:r>
            <a:r>
              <a:rPr lang="en-US" sz="1750" dirty="0">
                <a:solidFill>
                  <a:srgbClr val="746558"/>
                </a:solidFill>
                <a:latin typeface="Gelasio" pitchFamily="34" charset="0"/>
                <a:ea typeface="Gelasio" pitchFamily="34" charset="-122"/>
                <a:cs typeface="Gelasio" pitchFamily="34" charset="-120"/>
              </a:rPr>
              <a:t> Conversion from booking to check-out is critical.</a:t>
            </a:r>
            <a:endParaRPr lang="en-US" sz="1750" dirty="0"/>
          </a:p>
        </p:txBody>
      </p:sp>
      <p:sp>
        <p:nvSpPr>
          <p:cNvPr id="12" name="Shape 9"/>
          <p:cNvSpPr/>
          <p:nvPr/>
        </p:nvSpPr>
        <p:spPr>
          <a:xfrm>
            <a:off x="6249710" y="5308997"/>
            <a:ext cx="60960" cy="1776174"/>
          </a:xfrm>
          <a:prstGeom prst="rect">
            <a:avLst/>
          </a:prstGeom>
          <a:solidFill>
            <a:srgbClr val="D3C5B6"/>
          </a:solidFill>
          <a:ln/>
        </p:spPr>
        <p:txBody>
          <a:bodyPr/>
          <a:lstStyle/>
          <a:p>
            <a:endParaRPr lang="en-IN"/>
          </a:p>
        </p:txBody>
      </p:sp>
      <p:sp>
        <p:nvSpPr>
          <p:cNvPr id="13" name="Text 10"/>
          <p:cNvSpPr/>
          <p:nvPr/>
        </p:nvSpPr>
        <p:spPr>
          <a:xfrm>
            <a:off x="6567964" y="53394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Utilized Capacity</a:t>
            </a:r>
            <a:endParaRPr lang="en-US" sz="2200" dirty="0"/>
          </a:p>
        </p:txBody>
      </p:sp>
      <p:sp>
        <p:nvSpPr>
          <p:cNvPr id="14" name="Text 11"/>
          <p:cNvSpPr/>
          <p:nvPr/>
        </p:nvSpPr>
        <p:spPr>
          <a:xfrm>
            <a:off x="6567964" y="5829895"/>
            <a:ext cx="7268647"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Shows how much available inventory is actually used; low utilization observed during weekends.</a:t>
            </a:r>
            <a:endParaRPr lang="en-US" sz="1750" dirty="0"/>
          </a:p>
        </p:txBody>
      </p:sp>
      <p:sp>
        <p:nvSpPr>
          <p:cNvPr id="15" name="Text 12"/>
          <p:cNvSpPr/>
          <p:nvPr/>
        </p:nvSpPr>
        <p:spPr>
          <a:xfrm>
            <a:off x="6567964" y="6691789"/>
            <a:ext cx="7268647" cy="362903"/>
          </a:xfrm>
          <a:prstGeom prst="rect">
            <a:avLst/>
          </a:prstGeom>
          <a:noFill/>
          <a:ln/>
        </p:spPr>
        <p:txBody>
          <a:bodyPr wrap="none" lIns="0" tIns="0" rIns="0" bIns="0" rtlCol="0" anchor="t"/>
          <a:lstStyle/>
          <a:p>
            <a:pPr marL="0" indent="0" algn="l">
              <a:lnSpc>
                <a:spcPts val="2850"/>
              </a:lnSpc>
              <a:buNone/>
            </a:pPr>
            <a:r>
              <a:rPr lang="en-US" sz="1750" dirty="0">
                <a:solidFill>
                  <a:srgbClr val="D3C5B6"/>
                </a:solidFill>
                <a:latin typeface="Gelasio" pitchFamily="34" charset="0"/>
                <a:ea typeface="Gelasio" pitchFamily="34" charset="-122"/>
                <a:cs typeface="Gelasio" pitchFamily="34" charset="-120"/>
              </a:rPr>
              <a:t>Insight:</a:t>
            </a:r>
            <a:r>
              <a:rPr lang="en-US" sz="1750" dirty="0">
                <a:solidFill>
                  <a:srgbClr val="746558"/>
                </a:solidFill>
                <a:latin typeface="Gelasio" pitchFamily="34" charset="0"/>
                <a:ea typeface="Gelasio" pitchFamily="34" charset="-122"/>
                <a:cs typeface="Gelasio" pitchFamily="34" charset="-120"/>
              </a:rPr>
              <a:t> Better pricing and promotions can improve utilization.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41809" y="537210"/>
            <a:ext cx="6088142" cy="487918"/>
          </a:xfrm>
          <a:prstGeom prst="rect">
            <a:avLst/>
          </a:prstGeom>
          <a:noFill/>
          <a:ln/>
        </p:spPr>
        <p:txBody>
          <a:bodyPr wrap="none" lIns="0" tIns="0" rIns="0" bIns="0" rtlCol="0" anchor="t"/>
          <a:lstStyle/>
          <a:p>
            <a:pPr marL="0" indent="0" algn="l">
              <a:lnSpc>
                <a:spcPts val="3800"/>
              </a:lnSpc>
              <a:buNone/>
            </a:pPr>
            <a:r>
              <a:rPr lang="en-US" sz="3050" dirty="0">
                <a:solidFill>
                  <a:srgbClr val="484237"/>
                </a:solidFill>
                <a:latin typeface="Gelasio Semi Bold" pitchFamily="34" charset="0"/>
                <a:ea typeface="Gelasio Semi Bold" pitchFamily="34" charset="-122"/>
                <a:cs typeface="Gelasio Semi Bold" pitchFamily="34" charset="-120"/>
              </a:rPr>
              <a:t>Performance by Day &amp; Location</a:t>
            </a:r>
            <a:endParaRPr lang="en-US" sz="3050" dirty="0"/>
          </a:p>
        </p:txBody>
      </p:sp>
      <p:pic>
        <p:nvPicPr>
          <p:cNvPr id="3" name="Image 0" descr="preencoded.png"/>
          <p:cNvPicPr>
            <a:picLocks noChangeAspect="1"/>
          </p:cNvPicPr>
          <p:nvPr/>
        </p:nvPicPr>
        <p:blipFill>
          <a:blip r:embed="rId3"/>
          <a:stretch>
            <a:fillRect/>
          </a:stretch>
        </p:blipFill>
        <p:spPr>
          <a:xfrm>
            <a:off x="1141809" y="1537454"/>
            <a:ext cx="5935266" cy="5935266"/>
          </a:xfrm>
          <a:prstGeom prst="rect">
            <a:avLst/>
          </a:prstGeom>
        </p:spPr>
      </p:pic>
      <p:sp>
        <p:nvSpPr>
          <p:cNvPr id="4" name="Shape 1"/>
          <p:cNvSpPr/>
          <p:nvPr/>
        </p:nvSpPr>
        <p:spPr>
          <a:xfrm>
            <a:off x="7560945" y="1537454"/>
            <a:ext cx="5935266" cy="2178844"/>
          </a:xfrm>
          <a:prstGeom prst="roundRect">
            <a:avLst>
              <a:gd name="adj" fmla="val 21502"/>
            </a:avLst>
          </a:prstGeom>
          <a:solidFill>
            <a:srgbClr val="EEE8DD"/>
          </a:solidFill>
          <a:ln/>
        </p:spPr>
        <p:txBody>
          <a:bodyPr/>
          <a:lstStyle/>
          <a:p>
            <a:endParaRPr lang="en-IN"/>
          </a:p>
        </p:txBody>
      </p:sp>
      <p:sp>
        <p:nvSpPr>
          <p:cNvPr id="5" name="Text 2"/>
          <p:cNvSpPr/>
          <p:nvPr/>
        </p:nvSpPr>
        <p:spPr>
          <a:xfrm>
            <a:off x="7756088" y="1732598"/>
            <a:ext cx="2677478" cy="304919"/>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Weekday vs. Weekend</a:t>
            </a:r>
            <a:endParaRPr lang="en-US" sz="1900" dirty="0"/>
          </a:p>
        </p:txBody>
      </p:sp>
      <p:sp>
        <p:nvSpPr>
          <p:cNvPr id="6" name="Text 3"/>
          <p:cNvSpPr/>
          <p:nvPr/>
        </p:nvSpPr>
        <p:spPr>
          <a:xfrm>
            <a:off x="7756088" y="2232660"/>
            <a:ext cx="5544979" cy="312420"/>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Weekdays generate higher revenue and bookings.</a:t>
            </a:r>
            <a:endParaRPr lang="en-US" sz="1500" dirty="0"/>
          </a:p>
        </p:txBody>
      </p:sp>
      <p:sp>
        <p:nvSpPr>
          <p:cNvPr id="7" name="Text 4"/>
          <p:cNvSpPr/>
          <p:nvPr/>
        </p:nvSpPr>
        <p:spPr>
          <a:xfrm>
            <a:off x="7756088" y="2720697"/>
            <a:ext cx="5544979" cy="312420"/>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Weekends show lower occupancy and utilization.</a:t>
            </a:r>
            <a:endParaRPr lang="en-US" sz="1500" dirty="0"/>
          </a:p>
        </p:txBody>
      </p:sp>
      <p:sp>
        <p:nvSpPr>
          <p:cNvPr id="8" name="Text 5"/>
          <p:cNvSpPr/>
          <p:nvPr/>
        </p:nvSpPr>
        <p:spPr>
          <a:xfrm>
            <a:off x="7756088" y="3208734"/>
            <a:ext cx="5544979" cy="312420"/>
          </a:xfrm>
          <a:prstGeom prst="rect">
            <a:avLst/>
          </a:prstGeom>
          <a:noFill/>
          <a:ln/>
        </p:spPr>
        <p:txBody>
          <a:bodyPr wrap="none" lIns="0" tIns="0" rIns="0" bIns="0" rtlCol="0" anchor="t"/>
          <a:lstStyle/>
          <a:p>
            <a:pPr marL="0" indent="0" algn="l">
              <a:lnSpc>
                <a:spcPts val="2450"/>
              </a:lnSpc>
              <a:buNone/>
            </a:pPr>
            <a:r>
              <a:rPr lang="en-US" sz="1500" dirty="0">
                <a:solidFill>
                  <a:srgbClr val="D3C5B6"/>
                </a:solidFill>
                <a:latin typeface="Gelasio" pitchFamily="34" charset="0"/>
                <a:ea typeface="Gelasio" pitchFamily="34" charset="-122"/>
                <a:cs typeface="Gelasio" pitchFamily="34" charset="-120"/>
              </a:rPr>
              <a:t>Opportunity:</a:t>
            </a:r>
            <a:r>
              <a:rPr lang="en-US" sz="1500" dirty="0">
                <a:solidFill>
                  <a:srgbClr val="746558"/>
                </a:solidFill>
                <a:latin typeface="Gelasio" pitchFamily="34" charset="0"/>
                <a:ea typeface="Gelasio" pitchFamily="34" charset="-122"/>
                <a:cs typeface="Gelasio" pitchFamily="34" charset="-120"/>
              </a:rPr>
              <a:t> Introduce weekend-specific offers.</a:t>
            </a:r>
            <a:endParaRPr lang="en-US" sz="1500" dirty="0"/>
          </a:p>
        </p:txBody>
      </p:sp>
      <p:sp>
        <p:nvSpPr>
          <p:cNvPr id="9" name="Shape 6"/>
          <p:cNvSpPr/>
          <p:nvPr/>
        </p:nvSpPr>
        <p:spPr>
          <a:xfrm>
            <a:off x="7560945" y="3911441"/>
            <a:ext cx="5935266" cy="2178844"/>
          </a:xfrm>
          <a:prstGeom prst="roundRect">
            <a:avLst>
              <a:gd name="adj" fmla="val 21502"/>
            </a:avLst>
          </a:prstGeom>
          <a:solidFill>
            <a:srgbClr val="EEE8DD"/>
          </a:solidFill>
          <a:ln/>
        </p:spPr>
        <p:txBody>
          <a:bodyPr/>
          <a:lstStyle/>
          <a:p>
            <a:endParaRPr lang="en-IN"/>
          </a:p>
        </p:txBody>
      </p:sp>
      <p:sp>
        <p:nvSpPr>
          <p:cNvPr id="10" name="Text 7"/>
          <p:cNvSpPr/>
          <p:nvPr/>
        </p:nvSpPr>
        <p:spPr>
          <a:xfrm>
            <a:off x="7756088" y="4106585"/>
            <a:ext cx="3031688" cy="304919"/>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Revenue by State &amp; Hotel</a:t>
            </a:r>
            <a:endParaRPr lang="en-US" sz="1900" dirty="0"/>
          </a:p>
        </p:txBody>
      </p:sp>
      <p:sp>
        <p:nvSpPr>
          <p:cNvPr id="11" name="Text 8"/>
          <p:cNvSpPr/>
          <p:nvPr/>
        </p:nvSpPr>
        <p:spPr>
          <a:xfrm>
            <a:off x="7756088" y="4606647"/>
            <a:ext cx="5544979" cy="312420"/>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Certain states and hotels contribute maximum revenue.</a:t>
            </a:r>
            <a:endParaRPr lang="en-US" sz="1500" dirty="0"/>
          </a:p>
        </p:txBody>
      </p:sp>
      <p:sp>
        <p:nvSpPr>
          <p:cNvPr id="12" name="Text 9"/>
          <p:cNvSpPr/>
          <p:nvPr/>
        </p:nvSpPr>
        <p:spPr>
          <a:xfrm>
            <a:off x="7756088" y="5094684"/>
            <a:ext cx="5544979" cy="312420"/>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Other locations underperform.</a:t>
            </a:r>
            <a:endParaRPr lang="en-US" sz="1500" dirty="0"/>
          </a:p>
        </p:txBody>
      </p:sp>
      <p:sp>
        <p:nvSpPr>
          <p:cNvPr id="13" name="Text 10"/>
          <p:cNvSpPr/>
          <p:nvPr/>
        </p:nvSpPr>
        <p:spPr>
          <a:xfrm>
            <a:off x="7756088" y="5582722"/>
            <a:ext cx="5544979" cy="312420"/>
          </a:xfrm>
          <a:prstGeom prst="rect">
            <a:avLst/>
          </a:prstGeom>
          <a:noFill/>
          <a:ln/>
        </p:spPr>
        <p:txBody>
          <a:bodyPr wrap="none" lIns="0" tIns="0" rIns="0" bIns="0" rtlCol="0" anchor="t"/>
          <a:lstStyle/>
          <a:p>
            <a:pPr marL="0" indent="0" algn="l">
              <a:lnSpc>
                <a:spcPts val="2450"/>
              </a:lnSpc>
              <a:buNone/>
            </a:pPr>
            <a:r>
              <a:rPr lang="en-US" sz="1500" dirty="0">
                <a:solidFill>
                  <a:srgbClr val="D3C5B6"/>
                </a:solidFill>
                <a:latin typeface="Gelasio" pitchFamily="34" charset="0"/>
                <a:ea typeface="Gelasio" pitchFamily="34" charset="-122"/>
                <a:cs typeface="Gelasio" pitchFamily="34" charset="-120"/>
              </a:rPr>
              <a:t>Insight:</a:t>
            </a:r>
            <a:r>
              <a:rPr lang="en-US" sz="1500" dirty="0">
                <a:solidFill>
                  <a:srgbClr val="746558"/>
                </a:solidFill>
                <a:latin typeface="Gelasio" pitchFamily="34" charset="0"/>
                <a:ea typeface="Gelasio" pitchFamily="34" charset="-122"/>
                <a:cs typeface="Gelasio" pitchFamily="34" charset="-120"/>
              </a:rPr>
              <a:t> Need location-specific strategies.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54993"/>
            <a:ext cx="7583329"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Key Insights &amp; Business Problems</a:t>
            </a:r>
            <a:endParaRPr lang="en-US" sz="3550" dirty="0"/>
          </a:p>
        </p:txBody>
      </p:sp>
      <p:sp>
        <p:nvSpPr>
          <p:cNvPr id="4" name="Text 1"/>
          <p:cNvSpPr/>
          <p:nvPr/>
        </p:nvSpPr>
        <p:spPr>
          <a:xfrm>
            <a:off x="793790" y="488894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Key Insights</a:t>
            </a:r>
            <a:endParaRPr lang="en-US" sz="2650" dirty="0"/>
          </a:p>
        </p:txBody>
      </p:sp>
      <p:sp>
        <p:nvSpPr>
          <p:cNvPr id="5" name="Text 2"/>
          <p:cNvSpPr/>
          <p:nvPr/>
        </p:nvSpPr>
        <p:spPr>
          <a:xfrm>
            <a:off x="793790" y="55410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Few hotels drive most revenue.</a:t>
            </a:r>
            <a:endParaRPr lang="en-US" sz="1750" dirty="0"/>
          </a:p>
        </p:txBody>
      </p:sp>
      <p:sp>
        <p:nvSpPr>
          <p:cNvPr id="6" name="Text 3"/>
          <p:cNvSpPr/>
          <p:nvPr/>
        </p:nvSpPr>
        <p:spPr>
          <a:xfrm>
            <a:off x="793790" y="59832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Occupancy &amp; revenue not always correlated.</a:t>
            </a:r>
            <a:endParaRPr lang="en-US" sz="1750" dirty="0"/>
          </a:p>
        </p:txBody>
      </p:sp>
      <p:sp>
        <p:nvSpPr>
          <p:cNvPr id="7" name="Text 4"/>
          <p:cNvSpPr/>
          <p:nvPr/>
        </p:nvSpPr>
        <p:spPr>
          <a:xfrm>
            <a:off x="793790" y="642544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Seasonal demand impacts bookings &amp; revenue.</a:t>
            </a:r>
            <a:endParaRPr lang="en-US" sz="1750" dirty="0"/>
          </a:p>
        </p:txBody>
      </p:sp>
      <p:sp>
        <p:nvSpPr>
          <p:cNvPr id="8" name="Text 5"/>
          <p:cNvSpPr/>
          <p:nvPr/>
        </p:nvSpPr>
        <p:spPr>
          <a:xfrm>
            <a:off x="793790" y="686764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Cancellations affect realized revenue significantly.</a:t>
            </a:r>
            <a:endParaRPr lang="en-US" sz="1750" dirty="0"/>
          </a:p>
        </p:txBody>
      </p:sp>
      <p:sp>
        <p:nvSpPr>
          <p:cNvPr id="9" name="Text 6"/>
          <p:cNvSpPr/>
          <p:nvPr/>
        </p:nvSpPr>
        <p:spPr>
          <a:xfrm>
            <a:off x="7599521" y="4888944"/>
            <a:ext cx="4922401"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Business Problems Identified</a:t>
            </a:r>
            <a:endParaRPr lang="en-US" sz="2650" dirty="0"/>
          </a:p>
        </p:txBody>
      </p:sp>
      <p:sp>
        <p:nvSpPr>
          <p:cNvPr id="10" name="Text 7"/>
          <p:cNvSpPr/>
          <p:nvPr/>
        </p:nvSpPr>
        <p:spPr>
          <a:xfrm>
            <a:off x="7599521" y="55410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High cancellation &amp; no-show rates.</a:t>
            </a:r>
            <a:endParaRPr lang="en-US" sz="1750" dirty="0"/>
          </a:p>
        </p:txBody>
      </p:sp>
      <p:sp>
        <p:nvSpPr>
          <p:cNvPr id="11" name="Text 8"/>
          <p:cNvSpPr/>
          <p:nvPr/>
        </p:nvSpPr>
        <p:spPr>
          <a:xfrm>
            <a:off x="7599521" y="59832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Low weekend utilization.</a:t>
            </a:r>
            <a:endParaRPr lang="en-US" sz="1750" dirty="0"/>
          </a:p>
        </p:txBody>
      </p:sp>
      <p:sp>
        <p:nvSpPr>
          <p:cNvPr id="12" name="Text 9"/>
          <p:cNvSpPr/>
          <p:nvPr/>
        </p:nvSpPr>
        <p:spPr>
          <a:xfrm>
            <a:off x="7599521" y="642544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Uneven city-level performance.</a:t>
            </a:r>
            <a:endParaRPr lang="en-US" sz="1750" dirty="0"/>
          </a:p>
        </p:txBody>
      </p:sp>
      <p:sp>
        <p:nvSpPr>
          <p:cNvPr id="13" name="Text 10"/>
          <p:cNvSpPr/>
          <p:nvPr/>
        </p:nvSpPr>
        <p:spPr>
          <a:xfrm>
            <a:off x="7599521" y="686764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Seasonal demand fluctuations.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1268" y="709136"/>
            <a:ext cx="6194227" cy="443746"/>
          </a:xfrm>
          <a:prstGeom prst="rect">
            <a:avLst/>
          </a:prstGeom>
          <a:noFill/>
          <a:ln/>
        </p:spPr>
        <p:txBody>
          <a:bodyPr wrap="none" lIns="0" tIns="0" rIns="0" bIns="0" rtlCol="0" anchor="t"/>
          <a:lstStyle/>
          <a:p>
            <a:pPr marL="0" indent="0" algn="l">
              <a:lnSpc>
                <a:spcPts val="3450"/>
              </a:lnSpc>
              <a:buNone/>
            </a:pPr>
            <a:r>
              <a:rPr lang="en-US" sz="2750" dirty="0">
                <a:solidFill>
                  <a:srgbClr val="484237"/>
                </a:solidFill>
                <a:latin typeface="Gelasio Semi Bold" pitchFamily="34" charset="0"/>
                <a:ea typeface="Gelasio Semi Bold" pitchFamily="34" charset="-122"/>
                <a:cs typeface="Gelasio Semi Bold" pitchFamily="34" charset="-120"/>
              </a:rPr>
              <a:t>Opportunities &amp; Recommendations</a:t>
            </a:r>
            <a:endParaRPr lang="en-US" sz="2750" dirty="0"/>
          </a:p>
        </p:txBody>
      </p:sp>
      <p:pic>
        <p:nvPicPr>
          <p:cNvPr id="4" name="Image 1" descr="preencoded.png"/>
          <p:cNvPicPr>
            <a:picLocks noChangeAspect="1"/>
          </p:cNvPicPr>
          <p:nvPr/>
        </p:nvPicPr>
        <p:blipFill>
          <a:blip r:embed="rId4"/>
          <a:stretch>
            <a:fillRect/>
          </a:stretch>
        </p:blipFill>
        <p:spPr>
          <a:xfrm>
            <a:off x="621268" y="1419106"/>
            <a:ext cx="887492" cy="1065014"/>
          </a:xfrm>
          <a:prstGeom prst="rect">
            <a:avLst/>
          </a:prstGeom>
        </p:spPr>
      </p:pic>
      <p:sp>
        <p:nvSpPr>
          <p:cNvPr id="5" name="Text 1"/>
          <p:cNvSpPr/>
          <p:nvPr/>
        </p:nvSpPr>
        <p:spPr>
          <a:xfrm>
            <a:off x="1686163" y="1596509"/>
            <a:ext cx="2218968" cy="277416"/>
          </a:xfrm>
          <a:prstGeom prst="rect">
            <a:avLst/>
          </a:prstGeom>
          <a:noFill/>
          <a:ln/>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Dynamic Pricing</a:t>
            </a:r>
            <a:endParaRPr lang="en-US" sz="1700" dirty="0"/>
          </a:p>
        </p:txBody>
      </p:sp>
      <p:sp>
        <p:nvSpPr>
          <p:cNvPr id="6" name="Text 2"/>
          <p:cNvSpPr/>
          <p:nvPr/>
        </p:nvSpPr>
        <p:spPr>
          <a:xfrm>
            <a:off x="1686163" y="1980367"/>
            <a:ext cx="6836569" cy="283964"/>
          </a:xfrm>
          <a:prstGeom prst="rect">
            <a:avLst/>
          </a:prstGeom>
          <a:noFill/>
          <a:ln/>
        </p:spPr>
        <p:txBody>
          <a:bodyPr wrap="non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122"/>
                <a:cs typeface="Gelasio" pitchFamily="34" charset="-120"/>
              </a:rPr>
              <a:t>Implement for weekends.</a:t>
            </a:r>
            <a:endParaRPr lang="en-US" sz="1350" dirty="0"/>
          </a:p>
        </p:txBody>
      </p:sp>
      <p:pic>
        <p:nvPicPr>
          <p:cNvPr id="7" name="Image 2" descr="preencoded.png"/>
          <p:cNvPicPr>
            <a:picLocks noChangeAspect="1"/>
          </p:cNvPicPr>
          <p:nvPr/>
        </p:nvPicPr>
        <p:blipFill>
          <a:blip r:embed="rId5"/>
          <a:stretch>
            <a:fillRect/>
          </a:stretch>
        </p:blipFill>
        <p:spPr>
          <a:xfrm>
            <a:off x="621268" y="2484120"/>
            <a:ext cx="887492" cy="1065014"/>
          </a:xfrm>
          <a:prstGeom prst="rect">
            <a:avLst/>
          </a:prstGeom>
        </p:spPr>
      </p:pic>
      <p:sp>
        <p:nvSpPr>
          <p:cNvPr id="8" name="Text 3"/>
          <p:cNvSpPr/>
          <p:nvPr/>
        </p:nvSpPr>
        <p:spPr>
          <a:xfrm>
            <a:off x="1686163" y="2661523"/>
            <a:ext cx="2317909" cy="277416"/>
          </a:xfrm>
          <a:prstGeom prst="rect">
            <a:avLst/>
          </a:prstGeom>
          <a:noFill/>
          <a:ln/>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Targeted Promotions</a:t>
            </a:r>
            <a:endParaRPr lang="en-US" sz="1700" dirty="0"/>
          </a:p>
        </p:txBody>
      </p:sp>
      <p:sp>
        <p:nvSpPr>
          <p:cNvPr id="9" name="Text 4"/>
          <p:cNvSpPr/>
          <p:nvPr/>
        </p:nvSpPr>
        <p:spPr>
          <a:xfrm>
            <a:off x="1686163" y="3045381"/>
            <a:ext cx="6836569" cy="283964"/>
          </a:xfrm>
          <a:prstGeom prst="rect">
            <a:avLst/>
          </a:prstGeom>
          <a:noFill/>
          <a:ln/>
        </p:spPr>
        <p:txBody>
          <a:bodyPr wrap="non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122"/>
                <a:cs typeface="Gelasio" pitchFamily="34" charset="-120"/>
              </a:rPr>
              <a:t>For low-performing cities.</a:t>
            </a:r>
            <a:endParaRPr lang="en-US" sz="1350" dirty="0"/>
          </a:p>
        </p:txBody>
      </p:sp>
      <p:pic>
        <p:nvPicPr>
          <p:cNvPr id="10" name="Image 3" descr="preencoded.png"/>
          <p:cNvPicPr>
            <a:picLocks noChangeAspect="1"/>
          </p:cNvPicPr>
          <p:nvPr/>
        </p:nvPicPr>
        <p:blipFill>
          <a:blip r:embed="rId6"/>
          <a:stretch>
            <a:fillRect/>
          </a:stretch>
        </p:blipFill>
        <p:spPr>
          <a:xfrm>
            <a:off x="621268" y="3549134"/>
            <a:ext cx="887492" cy="1065014"/>
          </a:xfrm>
          <a:prstGeom prst="rect">
            <a:avLst/>
          </a:prstGeom>
        </p:spPr>
      </p:pic>
      <p:sp>
        <p:nvSpPr>
          <p:cNvPr id="11" name="Text 5"/>
          <p:cNvSpPr/>
          <p:nvPr/>
        </p:nvSpPr>
        <p:spPr>
          <a:xfrm>
            <a:off x="1686163" y="3726537"/>
            <a:ext cx="2218968" cy="277416"/>
          </a:xfrm>
          <a:prstGeom prst="rect">
            <a:avLst/>
          </a:prstGeom>
          <a:noFill/>
          <a:ln/>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Loyalty Programs</a:t>
            </a:r>
            <a:endParaRPr lang="en-US" sz="1700" dirty="0"/>
          </a:p>
        </p:txBody>
      </p:sp>
      <p:sp>
        <p:nvSpPr>
          <p:cNvPr id="12" name="Text 6"/>
          <p:cNvSpPr/>
          <p:nvPr/>
        </p:nvSpPr>
        <p:spPr>
          <a:xfrm>
            <a:off x="1686163" y="4110395"/>
            <a:ext cx="6836569" cy="283964"/>
          </a:xfrm>
          <a:prstGeom prst="rect">
            <a:avLst/>
          </a:prstGeom>
          <a:noFill/>
          <a:ln/>
        </p:spPr>
        <p:txBody>
          <a:bodyPr wrap="non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122"/>
                <a:cs typeface="Gelasio" pitchFamily="34" charset="-120"/>
              </a:rPr>
              <a:t>To reduce cancellations.</a:t>
            </a:r>
            <a:endParaRPr lang="en-US" sz="1350" dirty="0"/>
          </a:p>
        </p:txBody>
      </p:sp>
      <p:pic>
        <p:nvPicPr>
          <p:cNvPr id="13" name="Image 4" descr="preencoded.png"/>
          <p:cNvPicPr>
            <a:picLocks noChangeAspect="1"/>
          </p:cNvPicPr>
          <p:nvPr/>
        </p:nvPicPr>
        <p:blipFill>
          <a:blip r:embed="rId7"/>
          <a:stretch>
            <a:fillRect/>
          </a:stretch>
        </p:blipFill>
        <p:spPr>
          <a:xfrm>
            <a:off x="621268" y="4614148"/>
            <a:ext cx="887492" cy="1065014"/>
          </a:xfrm>
          <a:prstGeom prst="rect">
            <a:avLst/>
          </a:prstGeom>
        </p:spPr>
      </p:pic>
      <p:sp>
        <p:nvSpPr>
          <p:cNvPr id="14" name="Text 7"/>
          <p:cNvSpPr/>
          <p:nvPr/>
        </p:nvSpPr>
        <p:spPr>
          <a:xfrm>
            <a:off x="1686163" y="4791551"/>
            <a:ext cx="2218968" cy="277416"/>
          </a:xfrm>
          <a:prstGeom prst="rect">
            <a:avLst/>
          </a:prstGeom>
          <a:noFill/>
          <a:ln/>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Upselling</a:t>
            </a:r>
            <a:endParaRPr lang="en-US" sz="1700" dirty="0"/>
          </a:p>
        </p:txBody>
      </p:sp>
      <p:sp>
        <p:nvSpPr>
          <p:cNvPr id="15" name="Text 8"/>
          <p:cNvSpPr/>
          <p:nvPr/>
        </p:nvSpPr>
        <p:spPr>
          <a:xfrm>
            <a:off x="1686163" y="5175409"/>
            <a:ext cx="6836569" cy="283964"/>
          </a:xfrm>
          <a:prstGeom prst="rect">
            <a:avLst/>
          </a:prstGeom>
          <a:noFill/>
          <a:ln/>
        </p:spPr>
        <p:txBody>
          <a:bodyPr wrap="non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122"/>
                <a:cs typeface="Gelasio" pitchFamily="34" charset="-120"/>
              </a:rPr>
              <a:t>Premium room strategies.</a:t>
            </a:r>
            <a:endParaRPr lang="en-US" sz="1350" dirty="0"/>
          </a:p>
        </p:txBody>
      </p:sp>
      <p:sp>
        <p:nvSpPr>
          <p:cNvPr id="16" name="Text 9"/>
          <p:cNvSpPr/>
          <p:nvPr/>
        </p:nvSpPr>
        <p:spPr>
          <a:xfrm>
            <a:off x="621268" y="5945386"/>
            <a:ext cx="2662714" cy="332780"/>
          </a:xfrm>
          <a:prstGeom prst="rect">
            <a:avLst/>
          </a:prstGeom>
          <a:noFill/>
          <a:ln/>
        </p:spPr>
        <p:txBody>
          <a:bodyPr wrap="none" lIns="0" tIns="0" rIns="0" bIns="0" rtlCol="0" anchor="t"/>
          <a:lstStyle/>
          <a:p>
            <a:pPr marL="0" indent="0" algn="l">
              <a:lnSpc>
                <a:spcPts val="2600"/>
              </a:lnSpc>
              <a:buNone/>
            </a:pPr>
            <a:r>
              <a:rPr lang="en-US" sz="2050" dirty="0">
                <a:solidFill>
                  <a:srgbClr val="484237"/>
                </a:solidFill>
                <a:latin typeface="Gelasio Semi Bold" pitchFamily="34" charset="0"/>
                <a:ea typeface="Gelasio Semi Bold" pitchFamily="34" charset="-122"/>
                <a:cs typeface="Gelasio Semi Bold" pitchFamily="34" charset="-120"/>
              </a:rPr>
              <a:t>Recommendations</a:t>
            </a:r>
            <a:endParaRPr lang="en-US" sz="2050" dirty="0"/>
          </a:p>
        </p:txBody>
      </p:sp>
      <p:sp>
        <p:nvSpPr>
          <p:cNvPr id="17" name="Text 10"/>
          <p:cNvSpPr/>
          <p:nvPr/>
        </p:nvSpPr>
        <p:spPr>
          <a:xfrm>
            <a:off x="621268" y="6544389"/>
            <a:ext cx="7901464" cy="28396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746558"/>
                </a:solidFill>
                <a:latin typeface="Gelasio" pitchFamily="34" charset="0"/>
                <a:ea typeface="Gelasio" pitchFamily="34" charset="-122"/>
                <a:cs typeface="Gelasio" pitchFamily="34" charset="-120"/>
              </a:rPr>
              <a:t>Encourage advance payments.</a:t>
            </a:r>
            <a:endParaRPr lang="en-US" sz="1350" dirty="0"/>
          </a:p>
        </p:txBody>
      </p:sp>
      <p:sp>
        <p:nvSpPr>
          <p:cNvPr id="18" name="Text 11"/>
          <p:cNvSpPr/>
          <p:nvPr/>
        </p:nvSpPr>
        <p:spPr>
          <a:xfrm>
            <a:off x="621268" y="6890385"/>
            <a:ext cx="7901464" cy="28396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746558"/>
                </a:solidFill>
                <a:latin typeface="Gelasio" pitchFamily="34" charset="0"/>
                <a:ea typeface="Gelasio" pitchFamily="34" charset="-122"/>
                <a:cs typeface="Gelasio" pitchFamily="34" charset="-120"/>
              </a:rPr>
              <a:t>Improve marketing for underutilized hotels.</a:t>
            </a:r>
            <a:endParaRPr lang="en-US" sz="1350" dirty="0"/>
          </a:p>
        </p:txBody>
      </p:sp>
      <p:sp>
        <p:nvSpPr>
          <p:cNvPr id="19" name="Text 12"/>
          <p:cNvSpPr/>
          <p:nvPr/>
        </p:nvSpPr>
        <p:spPr>
          <a:xfrm>
            <a:off x="621268" y="7236381"/>
            <a:ext cx="7901464" cy="28396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746558"/>
                </a:solidFill>
                <a:latin typeface="Gelasio" pitchFamily="34" charset="0"/>
                <a:ea typeface="Gelasio" pitchFamily="34" charset="-122"/>
                <a:cs typeface="Gelasio" pitchFamily="34" charset="-120"/>
              </a:rPr>
              <a:t>Use dashboards for continuous monitoring.</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677</Words>
  <Application>Microsoft Office PowerPoint</Application>
  <PresentationFormat>Custom</PresentationFormat>
  <Paragraphs>123</Paragraphs>
  <Slides>14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Bernard MT Condensed</vt:lpstr>
      <vt:lpstr>Amasis MT Pro Black</vt:lpstr>
      <vt:lpstr>Gelasio Semi Bold</vt:lpstr>
      <vt:lpstr>Gelasio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puja rathod</dc:creator>
  <cp:lastModifiedBy>PUJA RATHOD 2126-BTECH-CSE-2021-22</cp:lastModifiedBy>
  <cp:revision>3</cp:revision>
  <dcterms:created xsi:type="dcterms:W3CDTF">2026-01-26T16:27:13Z</dcterms:created>
  <dcterms:modified xsi:type="dcterms:W3CDTF">2026-01-26T17:24:41Z</dcterms:modified>
</cp:coreProperties>
</file>